
<file path=[Content_Types].xml><?xml version="1.0" encoding="utf-8"?>
<Types xmlns="http://schemas.openxmlformats.org/package/2006/content-types">
  <Default Extension="png" ContentType="image/png"/>
  <Default Extension="svg" ContentType="image/sv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2.xml" ContentType="application/vnd.openxmlformats-officedocument.presentationml.notesSlide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handoutMasterIdLst>
    <p:handoutMasterId r:id="rId8"/>
  </p:handoutMasterIdLst>
  <p:sldIdLst>
    <p:sldId id="259" r:id="rId5"/>
    <p:sldId id="261" r:id="rId6"/>
  </p:sldIdLst>
  <p:sldSz cx="12192000" cy="6858000"/>
  <p:notesSz cx="6858000" cy="9144000"/>
  <p:custDataLst>
    <p:tags r:id="rId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49" userDrawn="1">
          <p15:clr>
            <a:srgbClr val="A4A3A4"/>
          </p15:clr>
        </p15:guide>
        <p15:guide id="2" pos="7559" userDrawn="1">
          <p15:clr>
            <a:srgbClr val="A4A3A4"/>
          </p15:clr>
        </p15:guide>
        <p15:guide id="3" pos="98" userDrawn="1">
          <p15:clr>
            <a:srgbClr val="A4A3A4"/>
          </p15:clr>
        </p15:guide>
        <p15:guide id="4" pos="143" userDrawn="1">
          <p15:clr>
            <a:srgbClr val="A4A3A4"/>
          </p15:clr>
        </p15:guide>
        <p15:guide id="5" pos="2162" userDrawn="1">
          <p15:clr>
            <a:srgbClr val="A4A3A4"/>
          </p15:clr>
        </p15:guide>
        <p15:guide id="6" pos="211" userDrawn="1">
          <p15:clr>
            <a:srgbClr val="A4A3A4"/>
          </p15:clr>
        </p15:guide>
        <p15:guide id="7" orient="horz" pos="3748" userDrawn="1">
          <p15:clr>
            <a:srgbClr val="A4A3A4"/>
          </p15:clr>
        </p15:guide>
        <p15:guide id="8" orient="horz" pos="3535" userDrawn="1">
          <p15:clr>
            <a:srgbClr val="A4A3A4"/>
          </p15:clr>
        </p15:guide>
        <p15:guide id="9" orient="horz" pos="436" userDrawn="1">
          <p15:clr>
            <a:srgbClr val="A4A3A4"/>
          </p15:clr>
        </p15:guide>
        <p15:guide id="10" orient="horz" pos="361" userDrawn="1">
          <p15:clr>
            <a:srgbClr val="A4A3A4"/>
          </p15:clr>
        </p15:guide>
        <p15:guide id="12" orient="horz" pos="1185" userDrawn="1">
          <p15:clr>
            <a:srgbClr val="A4A3A4"/>
          </p15:clr>
        </p15:guide>
        <p15:guide id="13" pos="6176" userDrawn="1">
          <p15:clr>
            <a:srgbClr val="A4A3A4"/>
          </p15:clr>
        </p15:guide>
        <p15:guide id="14" pos="2479" userDrawn="1">
          <p15:clr>
            <a:srgbClr val="A4A3A4"/>
          </p15:clr>
        </p15:guide>
        <p15:guide id="15" pos="4021" userDrawn="1">
          <p15:clr>
            <a:srgbClr val="A4A3A4"/>
          </p15:clr>
        </p15:guide>
        <p15:guide id="16" pos="5904" userDrawn="1">
          <p15:clr>
            <a:srgbClr val="A4A3A4"/>
          </p15:clr>
        </p15:guide>
        <p15:guide id="17" pos="7174" userDrawn="1">
          <p15:clr>
            <a:srgbClr val="A4A3A4"/>
          </p15:clr>
        </p15:guide>
        <p15:guide id="18" orient="horz" pos="2659" userDrawn="1">
          <p15:clr>
            <a:srgbClr val="A4A3A4"/>
          </p15:clr>
        </p15:guide>
        <p15:guide id="19" pos="6768" userDrawn="1">
          <p15:clr>
            <a:srgbClr val="A4A3A4"/>
          </p15:clr>
        </p15:guide>
        <p15:guide id="20" pos="4883" userDrawn="1">
          <p15:clr>
            <a:srgbClr val="A4A3A4"/>
          </p15:clr>
        </p15:guide>
        <p15:guide id="21" pos="1958" userDrawn="1">
          <p15:clr>
            <a:srgbClr val="A4A3A4"/>
          </p15:clr>
        </p15:guide>
        <p15:guide id="22" pos="3186" userDrawn="1">
          <p15:clr>
            <a:srgbClr val="A4A3A4"/>
          </p15:clr>
        </p15:guide>
        <p15:guide id="23" orient="horz" pos="1956" userDrawn="1">
          <p15:clr>
            <a:srgbClr val="A4A3A4"/>
          </p15:clr>
        </p15:guide>
        <p15:guide id="24" pos="2797" userDrawn="1">
          <p15:clr>
            <a:srgbClr val="A4A3A4"/>
          </p15:clr>
        </p15:guide>
        <p15:guide id="25" pos="4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omas Cadman" initials="TC" lastIdx="0" clrIdx="0">
    <p:extLst>
      <p:ext uri="{19B8F6BF-5375-455C-9EA6-DF929625EA0E}">
        <p15:presenceInfo xmlns:p15="http://schemas.microsoft.com/office/powerpoint/2012/main" userId="S::thomas.cadman@england.nhs.uk::d69806a3-e01f-4772-8a4c-4a38aba3e8ad" providerId="AD"/>
      </p:ext>
    </p:extLst>
  </p:cmAuthor>
  <p:cmAuthor id="2" name="Richard Ashworth" initials="RA" lastIdx="0" clrIdx="1">
    <p:extLst>
      <p:ext uri="{19B8F6BF-5375-455C-9EA6-DF929625EA0E}">
        <p15:presenceInfo xmlns:p15="http://schemas.microsoft.com/office/powerpoint/2012/main" userId="S::richard.ashworth@england.nhs.uk::f6d67b0f-78c6-418d-bd48-96fa5971dcb5" providerId="AD"/>
      </p:ext>
    </p:extLst>
  </p:cmAuthor>
  <p:cmAuthor id="3" name="Joanne" initials="Jo" lastIdx="0" clrIdx="2">
    <p:extLst>
      <p:ext uri="{19B8F6BF-5375-455C-9EA6-DF929625EA0E}">
        <p15:presenceInfo xmlns:p15="http://schemas.microsoft.com/office/powerpoint/2012/main" userId="S::joanne.perkins@england.nhs.uk::6cfe62da-3522-4ea7-871a-0a695daa07c6" providerId="AD"/>
      </p:ext>
    </p:extLst>
  </p:cmAuthor>
  <p:cmAuthor id="4" name="Claire Lodge" initials="CL" lastIdx="0" clrIdx="3">
    <p:extLst>
      <p:ext uri="{19B8F6BF-5375-455C-9EA6-DF929625EA0E}">
        <p15:presenceInfo xmlns:p15="http://schemas.microsoft.com/office/powerpoint/2012/main" userId="S::Claire.Lodge@ipsos.com::5cd264f3-a9be-4b32-89cd-373d81ceb9aa" providerId="AD"/>
      </p:ext>
    </p:extLst>
  </p:cmAuthor>
  <p:cmAuthor id="5" name="Garry Levett" initials="GL" lastIdx="0" clrIdx="4">
    <p:extLst>
      <p:ext uri="{19B8F6BF-5375-455C-9EA6-DF929625EA0E}">
        <p15:presenceInfo xmlns:p15="http://schemas.microsoft.com/office/powerpoint/2012/main" userId="S::Garry.Levett@Ipsos.com::2b822d05-df0d-4636-b9b1-3c36ee20f37e" providerId="AD"/>
      </p:ext>
    </p:extLst>
  </p:cmAuthor>
  <p:cmAuthor id="6" name="Rachel Williams" initials="RW" lastIdx="0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/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34" autoAdjust="0"/>
    <p:restoredTop sz="96005" autoAdjust="0"/>
  </p:normalViewPr>
  <p:slideViewPr>
    <p:cSldViewPr snapToGrid="0" showGuides="1">
      <p:cViewPr varScale="1">
        <p:scale>
          <a:sx n="115" d="100"/>
          <a:sy n="115" d="100"/>
        </p:scale>
        <p:origin x="786" y="108"/>
      </p:cViewPr>
      <p:guideLst>
        <p:guide orient="horz" pos="1049"/>
        <p:guide pos="7559"/>
        <p:guide pos="98"/>
        <p:guide pos="143"/>
        <p:guide pos="2162"/>
        <p:guide pos="211"/>
        <p:guide orient="horz" pos="3748"/>
        <p:guide orient="horz" pos="3535"/>
        <p:guide orient="horz" pos="436"/>
        <p:guide orient="horz" pos="361"/>
        <p:guide orient="horz" pos="1185"/>
        <p:guide pos="6176"/>
        <p:guide pos="2479"/>
        <p:guide pos="4021"/>
        <p:guide pos="5904"/>
        <p:guide pos="7174"/>
        <p:guide orient="horz" pos="2659"/>
        <p:guide pos="6768"/>
        <p:guide pos="4883"/>
        <p:guide pos="1958"/>
        <p:guide pos="3186"/>
        <p:guide orient="horz" pos="1956"/>
        <p:guide pos="2797"/>
        <p:guide pos="46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19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tags" Target="tags/tag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617600202560425"/>
          <c:y val="8.8772699236869812E-2"/>
          <c:w val="0.63265830278396606"/>
          <c:h val="0.75704360008239746"/>
        </c:manualLayout>
      </c:layout>
      <c:doughnutChart>
        <c:varyColors val="1"/>
        <c:ser>
          <c:idx val="0"/>
          <c:order val="0"/>
          <c:tx>
            <c:v>data</c:v>
          </c:tx>
          <c:spPr>
            <a:ln w="31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3175">
                <a:solidFill>
                  <a:srgbClr val="4472C4"/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1-FB4C-43AF-8B72-A77BE87639B3}"/>
              </c:ext>
            </c:extLst>
          </c:dPt>
          <c:dPt>
            <c:idx val="1"/>
            <c:bubble3D val="0"/>
            <c:spPr>
              <a:solidFill>
                <a:srgbClr val="79BAEA"/>
              </a:solidFill>
              <a:ln w="3175">
                <a:solidFill>
                  <a:srgbClr val="79BAEA"/>
                </a:solidFill>
              </a:ln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3-FB4C-43AF-8B72-A77BE87639B3}"/>
              </c:ext>
            </c:extLst>
          </c:dPt>
          <c:dPt>
            <c:idx val="2"/>
            <c:bubble3D val="0"/>
            <c:spPr>
              <a:noFill/>
              <a:ln w="3175">
                <a:solidFill>
                  <a:schemeClr val="bg1">
                    <a:lumMod val="50000"/>
                  </a:schemeClr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5-FB4C-43AF-8B72-A77BE87639B3}"/>
              </c:ext>
            </c:extLst>
          </c:dPt>
          <c:dLbls>
            <c:dLbl>
              <c:idx val="0"/>
              <c:layout>
                <c:manualLayout>
                  <c:x val="0.25463664531707764"/>
                  <c:y val="-0.3748352527618408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 anchorCtr="0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20943519999999999"/>
                      <c:h val="0.3554278000000000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FB4C-43AF-8B72-A77BE87639B3}"/>
                </c:ext>
              </c:extLst>
            </c:dLbl>
            <c:dLbl>
              <c:idx val="1"/>
              <c:layout>
                <c:manualLayout>
                  <c:x val="-0.27861058712005615"/>
                  <c:y val="0.217613339424133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 anchorCtr="0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19011120000000001"/>
                      <c:h val="0.38697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FB4C-43AF-8B72-A77BE87639B3}"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FB4C-43AF-8B72-A77BE87639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vertOverflow="overflow" horzOverflow="overflow" wrap="square" lIns="38100" tIns="19050" rIns="38100" bIns="19050" anchor="ctr" anchorCtr="0">
                <a:noAutofit/>
              </a:bodyPr>
              <a:lstStyle/>
              <a:p>
                <a:pPr>
                  <a:defRPr sz="800" b="1" smtId="4294967295"/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</c:ext>
            </c:extLst>
          </c:dLbls>
          <c:cat>
            <c:strRef>
              <c:f>'for chart'!$A$2:$A$4</c:f>
              <c:strCache>
                <c:ptCount val="3"/>
                <c:pt idx="0">
                  <c:v>very good</c:v>
                </c:pt>
                <c:pt idx="1">
                  <c:v>fairly good</c:v>
                </c:pt>
                <c:pt idx="2">
                  <c:v>blank</c:v>
                </c:pt>
              </c:strCache>
            </c:strRef>
          </c:cat>
          <c:val>
            <c:numRef>
              <c:f>'for chart'!$B$2:$B$4</c:f>
              <c:numCache>
                <c:formatCode>0%</c:formatCode>
                <c:ptCount val="3"/>
                <c:pt idx="0">
                  <c:v>7.0000000000000007E-2</c:v>
                </c:pt>
                <c:pt idx="1">
                  <c:v>0.24</c:v>
                </c:pt>
                <c:pt idx="2">
                  <c:v>0.69</c:v>
                </c:pt>
              </c:numCache>
            </c:numRef>
          </c:val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6-FB4C-43AF-8B72-A77BE87639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catterChart>
        <c:scatterStyle val="lineMarker"/>
        <c:varyColors val="0"/>
        <c:ser>
          <c:idx val="1"/>
          <c:order val="1"/>
          <c:tx>
            <c:v>label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Lit>
              <c:formatCode>General</c:formatCode>
              <c:ptCount val="1"/>
              <c:pt idx="0">
                <c:v>0</c:v>
              </c:pt>
            </c:numLit>
          </c:xVal>
          <c:yVal>
            <c:numLit>
              <c:formatCode>General</c:formatCode>
              <c:ptCount val="1"/>
              <c:pt idx="0">
                <c:v>-2.5</c:v>
              </c:pt>
            </c:numLit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7-FB4C-43AF-8B72-A77BE87639B3}"/>
            </c:ext>
          </c:extLst>
        </c:ser>
        <c:ser>
          <c:idx val="2"/>
          <c:order val="2"/>
          <c:tx>
            <c:v>endpoints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Ref>
              <c:f>'for chart'!$J$3:$J$12</c:f>
              <c:numCache>
                <c:formatCode>General</c:formatCode>
                <c:ptCount val="10"/>
                <c:pt idx="0">
                  <c:v>0.2</c:v>
                </c:pt>
                <c:pt idx="1">
                  <c:v>2.5</c:v>
                </c:pt>
                <c:pt idx="2">
                  <c:v>-3</c:v>
                </c:pt>
                <c:pt idx="3">
                  <c:v>-1.5</c:v>
                </c:pt>
                <c:pt idx="4">
                  <c:v>0.2</c:v>
                </c:pt>
                <c:pt idx="5">
                  <c:v>2.5</c:v>
                </c:pt>
                <c:pt idx="6">
                  <c:v>-3</c:v>
                </c:pt>
                <c:pt idx="7">
                  <c:v>-1.5</c:v>
                </c:pt>
                <c:pt idx="8">
                  <c:v>0.2</c:v>
                </c:pt>
                <c:pt idx="9">
                  <c:v>2.5</c:v>
                </c:pt>
              </c:numCache>
            </c:numRef>
          </c:xVal>
          <c:yVal>
            <c:numRef>
              <c:f>'for chart'!$K$3:$K$12</c:f>
              <c:numCache>
                <c:formatCode>General</c:formatCode>
                <c:ptCount val="10"/>
                <c:pt idx="0">
                  <c:v>-5.5</c:v>
                </c:pt>
                <c:pt idx="1">
                  <c:v>-5.5</c:v>
                </c:pt>
                <c:pt idx="2">
                  <c:v>-6</c:v>
                </c:pt>
                <c:pt idx="3">
                  <c:v>-6</c:v>
                </c:pt>
                <c:pt idx="4">
                  <c:v>-6</c:v>
                </c:pt>
                <c:pt idx="5">
                  <c:v>-6</c:v>
                </c:pt>
                <c:pt idx="6">
                  <c:v>-5.95</c:v>
                </c:pt>
                <c:pt idx="7">
                  <c:v>-5.9</c:v>
                </c:pt>
                <c:pt idx="8">
                  <c:v>-6</c:v>
                </c:pt>
                <c:pt idx="9">
                  <c:v>-6</c:v>
                </c:pt>
              </c:numCache>
            </c:numRef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8-FB4C-43AF-8B72-A77BE87639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5408063"/>
        <c:axId val="1575410655"/>
      </c:scatterChart>
      <c:valAx>
        <c:axId val="1575408063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out"/>
        <c:minorTickMark val="none"/>
        <c:tickLblPos val="nextTo"/>
        <c:crossAx val="1575410655"/>
        <c:crosses val="autoZero"/>
        <c:crossBetween val="midCat"/>
        <c:majorUnit val="0.5"/>
      </c:valAx>
      <c:valAx>
        <c:axId val="1575410655"/>
        <c:scaling>
          <c:orientation val="minMax"/>
          <c:max val="1"/>
          <c:min val="-6"/>
        </c:scaling>
        <c:delete val="1"/>
        <c:axPos val="l"/>
        <c:numFmt formatCode="General" sourceLinked="1"/>
        <c:majorTickMark val="out"/>
        <c:minorTickMark val="none"/>
        <c:tickLblPos val="nextTo"/>
        <c:crossAx val="1575408063"/>
        <c:crosses val="autoZero"/>
        <c:crossBetween val="midCat"/>
        <c:majorUnit val="0.5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 smtId="4294967295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617600202560425"/>
          <c:y val="8.8772699236869812E-2"/>
          <c:w val="0.63265830278396606"/>
          <c:h val="0.75704360008239746"/>
        </c:manualLayout>
      </c:layout>
      <c:doughnutChart>
        <c:varyColors val="1"/>
        <c:ser>
          <c:idx val="0"/>
          <c:order val="0"/>
          <c:tx>
            <c:v>data</c:v>
          </c:tx>
          <c:spPr>
            <a:ln w="31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3175">
                <a:solidFill>
                  <a:srgbClr val="4472C4"/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1-DA1D-48C4-97A1-2E85154245DB}"/>
              </c:ext>
            </c:extLst>
          </c:dPt>
          <c:dPt>
            <c:idx val="1"/>
            <c:bubble3D val="0"/>
            <c:spPr>
              <a:solidFill>
                <a:srgbClr val="79BAEA"/>
              </a:solidFill>
              <a:ln w="3175">
                <a:solidFill>
                  <a:srgbClr val="79BAEA"/>
                </a:solidFill>
              </a:ln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3-DA1D-48C4-97A1-2E85154245DB}"/>
              </c:ext>
            </c:extLst>
          </c:dPt>
          <c:dPt>
            <c:idx val="2"/>
            <c:bubble3D val="0"/>
            <c:spPr>
              <a:noFill/>
              <a:ln w="3175">
                <a:solidFill>
                  <a:schemeClr val="bg1">
                    <a:lumMod val="50000"/>
                  </a:schemeClr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5-DA1D-48C4-97A1-2E85154245DB}"/>
              </c:ext>
            </c:extLst>
          </c:dPt>
          <c:dLbls>
            <c:dLbl>
              <c:idx val="0"/>
              <c:layout>
                <c:manualLayout>
                  <c:x val="0.25919198989868164"/>
                  <c:y val="-0.3748352527618408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20943519999999999"/>
                      <c:h val="0.3554278000000000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DA1D-48C4-97A1-2E85154245DB}"/>
                </c:ext>
              </c:extLst>
            </c:dLbl>
            <c:dLbl>
              <c:idx val="1"/>
              <c:layout>
                <c:manualLayout>
                  <c:x val="-0.27810898423194885"/>
                  <c:y val="0.2523223757743835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190111"/>
                      <c:h val="0.323883199999999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DA1D-48C4-97A1-2E85154245DB}"/>
                </c:ext>
              </c:extLst>
            </c:dLbl>
            <c:dLbl>
              <c:idx val="2"/>
              <c:delete val="1"/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DA1D-48C4-97A1-2E85154245D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vertOverflow="overflow" horzOverflow="overflow" wrap="square" lIns="38100" tIns="19050" rIns="38100" bIns="19050" anchor="ctr">
                <a:noAutofit/>
              </a:bodyPr>
              <a:lstStyle/>
              <a:p>
                <a:pPr>
                  <a:defRPr sz="800" b="1" smtId="4294967295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5="http://schemas.microsoft.com/office/drawing/2012/chart" uri="{CE6537A1-D6FC-4f65-9D91-7224C49458BB}"/>
            </c:extLst>
          </c:dLbls>
          <c:cat>
            <c:strRef>
              <c:f>'for chart'!$A$2:$A$4</c:f>
              <c:strCache>
                <c:ptCount val="3"/>
                <c:pt idx="0">
                  <c:v>very easy</c:v>
                </c:pt>
                <c:pt idx="1">
                  <c:v>fairly easy</c:v>
                </c:pt>
                <c:pt idx="2">
                  <c:v>blank</c:v>
                </c:pt>
              </c:strCache>
            </c:strRef>
          </c:cat>
          <c:val>
            <c:numRef>
              <c:f>'for chart'!$B$2:$B$4</c:f>
              <c:numCache>
                <c:formatCode>0%</c:formatCode>
                <c:ptCount val="3"/>
                <c:pt idx="0">
                  <c:v>0.05</c:v>
                </c:pt>
                <c:pt idx="1">
                  <c:v>0.21</c:v>
                </c:pt>
                <c:pt idx="2">
                  <c:v>0.74</c:v>
                </c:pt>
              </c:numCache>
            </c:numRef>
          </c:val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6-DA1D-48C4-97A1-2E85154245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catterChart>
        <c:scatterStyle val="lineMarker"/>
        <c:varyColors val="0"/>
        <c:ser>
          <c:idx val="1"/>
          <c:order val="1"/>
          <c:tx>
            <c:v>label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Lit>
              <c:formatCode>General</c:formatCode>
              <c:ptCount val="1"/>
              <c:pt idx="0">
                <c:v>0</c:v>
              </c:pt>
            </c:numLit>
          </c:xVal>
          <c:yVal>
            <c:numLit>
              <c:formatCode>General</c:formatCode>
              <c:ptCount val="1"/>
              <c:pt idx="0">
                <c:v>-2.5</c:v>
              </c:pt>
            </c:numLit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7-DA1D-48C4-97A1-2E85154245DB}"/>
            </c:ext>
          </c:extLst>
        </c:ser>
        <c:ser>
          <c:idx val="2"/>
          <c:order val="2"/>
          <c:tx>
            <c:v>endpoints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Ref>
              <c:f>'for chart'!$J$3:$J$12</c:f>
              <c:numCache>
                <c:formatCode>General</c:formatCode>
                <c:ptCount val="10"/>
                <c:pt idx="0">
                  <c:v>0.2</c:v>
                </c:pt>
                <c:pt idx="1">
                  <c:v>2.5</c:v>
                </c:pt>
                <c:pt idx="2">
                  <c:v>-3</c:v>
                </c:pt>
                <c:pt idx="3">
                  <c:v>-1.5</c:v>
                </c:pt>
                <c:pt idx="4">
                  <c:v>0.2</c:v>
                </c:pt>
                <c:pt idx="5">
                  <c:v>2.5</c:v>
                </c:pt>
                <c:pt idx="6">
                  <c:v>-3</c:v>
                </c:pt>
                <c:pt idx="7">
                  <c:v>-1.5</c:v>
                </c:pt>
                <c:pt idx="8">
                  <c:v>0.2</c:v>
                </c:pt>
                <c:pt idx="9">
                  <c:v>2.5</c:v>
                </c:pt>
              </c:numCache>
            </c:numRef>
          </c:xVal>
          <c:yVal>
            <c:numRef>
              <c:f>'for chart'!$K$3:$K$12</c:f>
              <c:numCache>
                <c:formatCode>General</c:formatCode>
                <c:ptCount val="10"/>
                <c:pt idx="0">
                  <c:v>-5.5</c:v>
                </c:pt>
                <c:pt idx="1">
                  <c:v>-5.5</c:v>
                </c:pt>
                <c:pt idx="2">
                  <c:v>-6</c:v>
                </c:pt>
                <c:pt idx="3">
                  <c:v>-6</c:v>
                </c:pt>
                <c:pt idx="4">
                  <c:v>-6</c:v>
                </c:pt>
                <c:pt idx="5">
                  <c:v>-6</c:v>
                </c:pt>
                <c:pt idx="6">
                  <c:v>-5.95</c:v>
                </c:pt>
                <c:pt idx="7">
                  <c:v>-5.9</c:v>
                </c:pt>
                <c:pt idx="8">
                  <c:v>-6</c:v>
                </c:pt>
                <c:pt idx="9">
                  <c:v>-6</c:v>
                </c:pt>
              </c:numCache>
            </c:numRef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8-DA1D-48C4-97A1-2E85154245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5408063"/>
        <c:axId val="1575410655"/>
      </c:scatterChart>
      <c:valAx>
        <c:axId val="1575408063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out"/>
        <c:minorTickMark val="none"/>
        <c:tickLblPos val="nextTo"/>
        <c:crossAx val="1575410655"/>
        <c:crosses val="autoZero"/>
        <c:crossBetween val="midCat"/>
        <c:majorUnit val="0.5"/>
      </c:valAx>
      <c:valAx>
        <c:axId val="1575410655"/>
        <c:scaling>
          <c:orientation val="minMax"/>
          <c:max val="1"/>
          <c:min val="-6"/>
        </c:scaling>
        <c:delete val="1"/>
        <c:axPos val="l"/>
        <c:numFmt formatCode="General" sourceLinked="1"/>
        <c:majorTickMark val="out"/>
        <c:minorTickMark val="none"/>
        <c:tickLblPos val="nextTo"/>
        <c:crossAx val="1575408063"/>
        <c:crosses val="autoZero"/>
        <c:crossBetween val="midCat"/>
        <c:majorUnit val="0.5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 smtId="4294967295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617600202560425"/>
          <c:y val="8.8772699236869812E-2"/>
          <c:w val="0.63265830278396606"/>
          <c:h val="0.75704360008239746"/>
        </c:manualLayout>
      </c:layout>
      <c:doughnutChart>
        <c:varyColors val="1"/>
        <c:ser>
          <c:idx val="0"/>
          <c:order val="0"/>
          <c:tx>
            <c:v>data</c:v>
          </c:tx>
          <c:spPr>
            <a:ln w="31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3175">
                <a:solidFill>
                  <a:srgbClr val="4472C4"/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1-4108-4437-8155-318853A5DC4D}"/>
              </c:ext>
            </c:extLst>
          </c:dPt>
          <c:dPt>
            <c:idx val="1"/>
            <c:bubble3D val="0"/>
            <c:spPr>
              <a:solidFill>
                <a:srgbClr val="79BAEA"/>
              </a:solidFill>
              <a:ln w="3175">
                <a:solidFill>
                  <a:srgbClr val="79BAEA"/>
                </a:solidFill>
              </a:ln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3-4108-4437-8155-318853A5DC4D}"/>
              </c:ext>
            </c:extLst>
          </c:dPt>
          <c:dPt>
            <c:idx val="2"/>
            <c:bubble3D val="0"/>
            <c:spPr>
              <a:noFill/>
              <a:ln w="3175">
                <a:solidFill>
                  <a:schemeClr val="bg1">
                    <a:lumMod val="50000"/>
                  </a:schemeClr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5-4108-4437-8155-318853A5DC4D}"/>
              </c:ext>
            </c:extLst>
          </c:dPt>
          <c:dLbls>
            <c:dLbl>
              <c:idx val="0"/>
              <c:layout>
                <c:manualLayout>
                  <c:x val="0.2501080334186554"/>
                  <c:y val="-0.3012310564517974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20943519999999999"/>
                      <c:h val="0.3554278000000000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108-4437-8155-318853A5DC4D}"/>
                </c:ext>
              </c:extLst>
            </c:dLbl>
            <c:dLbl>
              <c:idx val="1"/>
              <c:layout>
                <c:manualLayout>
                  <c:x val="-0.27501979470252991"/>
                  <c:y val="0.230232849717140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19011120000000001"/>
                      <c:h val="0.38697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4108-4437-8155-318853A5DC4D}"/>
                </c:ext>
              </c:extLst>
            </c:dLbl>
            <c:dLbl>
              <c:idx val="2"/>
              <c:delete val="1"/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108-4437-8155-318853A5DC4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vertOverflow="overflow" horzOverflow="overflow" wrap="square" lIns="38100" tIns="19050" rIns="38100" bIns="19050" anchor="ctr">
                <a:noAutofit/>
              </a:bodyPr>
              <a:lstStyle/>
              <a:p>
                <a:pPr>
                  <a:defRPr sz="800" b="1" smtId="4294967295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5="http://schemas.microsoft.com/office/drawing/2012/chart" uri="{CE6537A1-D6FC-4f65-9D91-7224C49458BB}"/>
            </c:extLst>
          </c:dLbls>
          <c:cat>
            <c:strRef>
              <c:f>'for chart'!$A$2:$A$4</c:f>
              <c:strCache>
                <c:ptCount val="3"/>
                <c:pt idx="0">
                  <c:v>very helpful</c:v>
                </c:pt>
                <c:pt idx="1">
                  <c:v>fairly helpful</c:v>
                </c:pt>
                <c:pt idx="2">
                  <c:v>blank</c:v>
                </c:pt>
              </c:strCache>
            </c:strRef>
          </c:cat>
          <c:val>
            <c:numRef>
              <c:f>'for chart'!$B$2:$B$4</c:f>
              <c:numCache>
                <c:formatCode>0%</c:formatCode>
                <c:ptCount val="3"/>
                <c:pt idx="0">
                  <c:v>0.28000000000000003</c:v>
                </c:pt>
                <c:pt idx="1">
                  <c:v>0.39</c:v>
                </c:pt>
                <c:pt idx="2">
                  <c:v>0.33</c:v>
                </c:pt>
              </c:numCache>
            </c:numRef>
          </c:val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6-4108-4437-8155-318853A5DC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catterChart>
        <c:scatterStyle val="lineMarker"/>
        <c:varyColors val="0"/>
        <c:ser>
          <c:idx val="1"/>
          <c:order val="1"/>
          <c:tx>
            <c:v>label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Lit>
              <c:formatCode>General</c:formatCode>
              <c:ptCount val="1"/>
              <c:pt idx="0">
                <c:v>0</c:v>
              </c:pt>
            </c:numLit>
          </c:xVal>
          <c:yVal>
            <c:numLit>
              <c:formatCode>General</c:formatCode>
              <c:ptCount val="1"/>
              <c:pt idx="0">
                <c:v>-2.5</c:v>
              </c:pt>
            </c:numLit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7-4108-4437-8155-318853A5DC4D}"/>
            </c:ext>
          </c:extLst>
        </c:ser>
        <c:ser>
          <c:idx val="2"/>
          <c:order val="2"/>
          <c:tx>
            <c:v>endpoints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Ref>
              <c:f>'for chart'!$J$3:$J$12</c:f>
              <c:numCache>
                <c:formatCode>General</c:formatCode>
                <c:ptCount val="10"/>
                <c:pt idx="0">
                  <c:v>0.2</c:v>
                </c:pt>
                <c:pt idx="1">
                  <c:v>2.5</c:v>
                </c:pt>
                <c:pt idx="2">
                  <c:v>-3</c:v>
                </c:pt>
                <c:pt idx="3">
                  <c:v>-1.5</c:v>
                </c:pt>
                <c:pt idx="4">
                  <c:v>0.2</c:v>
                </c:pt>
                <c:pt idx="5">
                  <c:v>2.5</c:v>
                </c:pt>
                <c:pt idx="6">
                  <c:v>-3</c:v>
                </c:pt>
                <c:pt idx="7">
                  <c:v>-1.5</c:v>
                </c:pt>
                <c:pt idx="8">
                  <c:v>0.2</c:v>
                </c:pt>
                <c:pt idx="9">
                  <c:v>2.5</c:v>
                </c:pt>
              </c:numCache>
            </c:numRef>
          </c:xVal>
          <c:yVal>
            <c:numRef>
              <c:f>'for chart'!$K$3:$K$12</c:f>
              <c:numCache>
                <c:formatCode>General</c:formatCode>
                <c:ptCount val="10"/>
                <c:pt idx="0">
                  <c:v>-5.5</c:v>
                </c:pt>
                <c:pt idx="1">
                  <c:v>-5.5</c:v>
                </c:pt>
                <c:pt idx="2">
                  <c:v>-6</c:v>
                </c:pt>
                <c:pt idx="3">
                  <c:v>-6</c:v>
                </c:pt>
                <c:pt idx="4">
                  <c:v>-6</c:v>
                </c:pt>
                <c:pt idx="5">
                  <c:v>-6</c:v>
                </c:pt>
                <c:pt idx="6">
                  <c:v>-5.95</c:v>
                </c:pt>
                <c:pt idx="7">
                  <c:v>-5.9</c:v>
                </c:pt>
                <c:pt idx="8">
                  <c:v>-6</c:v>
                </c:pt>
                <c:pt idx="9">
                  <c:v>-6</c:v>
                </c:pt>
              </c:numCache>
            </c:numRef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8-4108-4437-8155-318853A5DC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5408063"/>
        <c:axId val="1575410655"/>
      </c:scatterChart>
      <c:valAx>
        <c:axId val="1575408063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out"/>
        <c:minorTickMark val="none"/>
        <c:tickLblPos val="nextTo"/>
        <c:crossAx val="1575410655"/>
        <c:crosses val="autoZero"/>
        <c:crossBetween val="midCat"/>
        <c:majorUnit val="0.5"/>
      </c:valAx>
      <c:valAx>
        <c:axId val="1575410655"/>
        <c:scaling>
          <c:orientation val="minMax"/>
          <c:max val="1"/>
          <c:min val="-6"/>
        </c:scaling>
        <c:delete val="1"/>
        <c:axPos val="l"/>
        <c:numFmt formatCode="General" sourceLinked="1"/>
        <c:majorTickMark val="out"/>
        <c:minorTickMark val="none"/>
        <c:tickLblPos val="nextTo"/>
        <c:crossAx val="1575408063"/>
        <c:crosses val="autoZero"/>
        <c:crossBetween val="midCat"/>
        <c:majorUnit val="0.5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 smtId="4294967295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617600202560425"/>
          <c:y val="8.8772699236869812E-2"/>
          <c:w val="0.63265830278396606"/>
          <c:h val="0.75704360008239746"/>
        </c:manualLayout>
      </c:layout>
      <c:doughnutChart>
        <c:varyColors val="1"/>
        <c:ser>
          <c:idx val="0"/>
          <c:order val="0"/>
          <c:tx>
            <c:v>data</c:v>
          </c:tx>
          <c:spPr>
            <a:ln w="31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3175">
                <a:solidFill>
                  <a:srgbClr val="4472C4"/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1-D106-4860-9268-D63474485C15}"/>
              </c:ext>
            </c:extLst>
          </c:dPt>
          <c:dPt>
            <c:idx val="1"/>
            <c:bubble3D val="0"/>
            <c:spPr>
              <a:solidFill>
                <a:srgbClr val="79BAEA"/>
              </a:solidFill>
              <a:ln w="3175">
                <a:solidFill>
                  <a:srgbClr val="79BAEA"/>
                </a:solidFill>
              </a:ln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3-D106-4860-9268-D63474485C15}"/>
              </c:ext>
            </c:extLst>
          </c:dPt>
          <c:dPt>
            <c:idx val="2"/>
            <c:bubble3D val="0"/>
            <c:spPr>
              <a:noFill/>
              <a:ln w="3175">
                <a:solidFill>
                  <a:schemeClr val="bg1">
                    <a:lumMod val="50000"/>
                  </a:schemeClr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5-D106-4860-9268-D63474485C15}"/>
              </c:ext>
            </c:extLst>
          </c:dPt>
          <c:dLbls>
            <c:dLbl>
              <c:idx val="0"/>
              <c:layout>
                <c:manualLayout>
                  <c:x val="0.25291720032691956"/>
                  <c:y val="-0.3748352229595184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19584940000000001"/>
                      <c:h val="0.3554278000000000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D106-4860-9268-D63474485C15}"/>
                </c:ext>
              </c:extLst>
            </c:dLbl>
            <c:dLbl>
              <c:idx val="1"/>
              <c:layout>
                <c:manualLayout>
                  <c:x val="-0.27861058712005615"/>
                  <c:y val="0.220777735114097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19011120000000001"/>
                      <c:h val="0.38697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D106-4860-9268-D63474485C15}"/>
                </c:ext>
              </c:extLst>
            </c:dLbl>
            <c:dLbl>
              <c:idx val="2"/>
              <c:delete val="1"/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D106-4860-9268-D63474485C1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vertOverflow="overflow" horzOverflow="overflow" wrap="square" lIns="38100" tIns="19050" rIns="38100" bIns="19050" anchor="ctr">
                <a:noAutofit/>
              </a:bodyPr>
              <a:lstStyle/>
              <a:p>
                <a:pPr>
                  <a:defRPr sz="800" b="1" smtId="4294967295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5="http://schemas.microsoft.com/office/drawing/2012/chart" uri="{CE6537A1-D6FC-4f65-9D91-7224C49458BB}"/>
            </c:extLst>
          </c:dLbls>
          <c:cat>
            <c:strRef>
              <c:f>'for chart'!$A$2:$A$4</c:f>
              <c:strCache>
                <c:ptCount val="3"/>
                <c:pt idx="0">
                  <c:v>very satisfied</c:v>
                </c:pt>
                <c:pt idx="1">
                  <c:v>fairly satisfied</c:v>
                </c:pt>
                <c:pt idx="2">
                  <c:v>blank</c:v>
                </c:pt>
              </c:strCache>
            </c:strRef>
          </c:cat>
          <c:val>
            <c:numRef>
              <c:f>'for chart'!$B$2:$B$4</c:f>
              <c:numCache>
                <c:formatCode>0%</c:formatCode>
                <c:ptCount val="3"/>
                <c:pt idx="0">
                  <c:v>0.09</c:v>
                </c:pt>
                <c:pt idx="1">
                  <c:v>0.23</c:v>
                </c:pt>
                <c:pt idx="2">
                  <c:v>0.68</c:v>
                </c:pt>
              </c:numCache>
            </c:numRef>
          </c:val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6-D106-4860-9268-D63474485C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catterChart>
        <c:scatterStyle val="lineMarker"/>
        <c:varyColors val="0"/>
        <c:ser>
          <c:idx val="1"/>
          <c:order val="1"/>
          <c:tx>
            <c:v>label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Lit>
              <c:formatCode>General</c:formatCode>
              <c:ptCount val="1"/>
              <c:pt idx="0">
                <c:v>0</c:v>
              </c:pt>
            </c:numLit>
          </c:xVal>
          <c:yVal>
            <c:numLit>
              <c:formatCode>General</c:formatCode>
              <c:ptCount val="1"/>
              <c:pt idx="0">
                <c:v>-2.5</c:v>
              </c:pt>
            </c:numLit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7-D106-4860-9268-D63474485C15}"/>
            </c:ext>
          </c:extLst>
        </c:ser>
        <c:ser>
          <c:idx val="2"/>
          <c:order val="2"/>
          <c:tx>
            <c:v>endpoints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Ref>
              <c:f>'for chart'!$J$3:$J$12</c:f>
              <c:numCache>
                <c:formatCode>General</c:formatCode>
                <c:ptCount val="10"/>
                <c:pt idx="0">
                  <c:v>0.2</c:v>
                </c:pt>
                <c:pt idx="1">
                  <c:v>2.5</c:v>
                </c:pt>
                <c:pt idx="2">
                  <c:v>-3</c:v>
                </c:pt>
                <c:pt idx="3">
                  <c:v>-1.5</c:v>
                </c:pt>
                <c:pt idx="4">
                  <c:v>0.2</c:v>
                </c:pt>
                <c:pt idx="5">
                  <c:v>2.5</c:v>
                </c:pt>
                <c:pt idx="6">
                  <c:v>-3</c:v>
                </c:pt>
                <c:pt idx="7">
                  <c:v>-1.5</c:v>
                </c:pt>
                <c:pt idx="8">
                  <c:v>0.2</c:v>
                </c:pt>
                <c:pt idx="9">
                  <c:v>2.5</c:v>
                </c:pt>
              </c:numCache>
            </c:numRef>
          </c:xVal>
          <c:yVal>
            <c:numRef>
              <c:f>'for chart'!$K$3:$K$12</c:f>
              <c:numCache>
                <c:formatCode>General</c:formatCode>
                <c:ptCount val="10"/>
                <c:pt idx="0">
                  <c:v>-5.5</c:v>
                </c:pt>
                <c:pt idx="1">
                  <c:v>-5.5</c:v>
                </c:pt>
                <c:pt idx="2">
                  <c:v>-6</c:v>
                </c:pt>
                <c:pt idx="3">
                  <c:v>-6</c:v>
                </c:pt>
                <c:pt idx="4">
                  <c:v>-6</c:v>
                </c:pt>
                <c:pt idx="5">
                  <c:v>-6</c:v>
                </c:pt>
                <c:pt idx="6">
                  <c:v>-5.95</c:v>
                </c:pt>
                <c:pt idx="7">
                  <c:v>-5.9</c:v>
                </c:pt>
                <c:pt idx="8">
                  <c:v>-6</c:v>
                </c:pt>
                <c:pt idx="9">
                  <c:v>-6</c:v>
                </c:pt>
              </c:numCache>
            </c:numRef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8-D106-4860-9268-D63474485C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5408063"/>
        <c:axId val="1575410655"/>
      </c:scatterChart>
      <c:valAx>
        <c:axId val="1575408063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out"/>
        <c:minorTickMark val="none"/>
        <c:tickLblPos val="nextTo"/>
        <c:crossAx val="1575410655"/>
        <c:crosses val="autoZero"/>
        <c:crossBetween val="midCat"/>
        <c:majorUnit val="0.5"/>
      </c:valAx>
      <c:valAx>
        <c:axId val="1575410655"/>
        <c:scaling>
          <c:orientation val="minMax"/>
          <c:max val="1"/>
          <c:min val="-6"/>
        </c:scaling>
        <c:delete val="1"/>
        <c:axPos val="l"/>
        <c:numFmt formatCode="General" sourceLinked="1"/>
        <c:majorTickMark val="out"/>
        <c:minorTickMark val="none"/>
        <c:tickLblPos val="nextTo"/>
        <c:crossAx val="1575408063"/>
        <c:crosses val="autoZero"/>
        <c:crossBetween val="midCat"/>
        <c:majorUnit val="0.5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 smtId="4294967295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617600202560425"/>
          <c:y val="8.8772699236869812E-2"/>
          <c:w val="0.63265830278396606"/>
          <c:h val="0.75704360008239746"/>
        </c:manualLayout>
      </c:layout>
      <c:doughnutChart>
        <c:varyColors val="1"/>
        <c:ser>
          <c:idx val="0"/>
          <c:order val="0"/>
          <c:tx>
            <c:v>data</c:v>
          </c:tx>
          <c:spPr>
            <a:ln w="31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3175">
                <a:solidFill>
                  <a:srgbClr val="4472C4"/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1-CEBE-4A3D-8714-4D7EFE561EB3}"/>
              </c:ext>
            </c:extLst>
          </c:dPt>
          <c:dPt>
            <c:idx val="1"/>
            <c:bubble3D val="0"/>
            <c:spPr>
              <a:noFill/>
              <a:ln w="3175">
                <a:solidFill>
                  <a:schemeClr val="bg1">
                    <a:lumMod val="50000"/>
                  </a:schemeClr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3-CEBE-4A3D-8714-4D7EFE561EB3}"/>
              </c:ext>
            </c:extLst>
          </c:dPt>
          <c:cat>
            <c:strRef>
              <c:f>'for chart'!$A$2:$A$4</c:f>
              <c:strCache>
                <c:ptCount val="3"/>
                <c:pt idx="0">
                  <c:v>very good</c:v>
                </c:pt>
                <c:pt idx="1">
                  <c:v>fairly good</c:v>
                </c:pt>
                <c:pt idx="2">
                  <c:v>blank</c:v>
                </c:pt>
              </c:strCache>
            </c:strRef>
          </c:cat>
          <c:val>
            <c:numRef>
              <c:f>'for chart'!$B$2,'for chart'!$B$4</c:f>
              <c:numCache>
                <c:formatCode>0%</c:formatCode>
                <c:ptCount val="2"/>
                <c:pt idx="0">
                  <c:v>0.41</c:v>
                </c:pt>
                <c:pt idx="1">
                  <c:v>0.59</c:v>
                </c:pt>
              </c:numCache>
            </c:numRef>
          </c:val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6-CEBE-4A3D-8714-4D7EFE561E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catterChart>
        <c:scatterStyle val="lineMarker"/>
        <c:varyColors val="0"/>
        <c:ser>
          <c:idx val="1"/>
          <c:order val="1"/>
          <c:tx>
            <c:v>label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Lit>
              <c:formatCode>General</c:formatCode>
              <c:ptCount val="1"/>
              <c:pt idx="0">
                <c:v>0</c:v>
              </c:pt>
            </c:numLit>
          </c:xVal>
          <c:yVal>
            <c:numLit>
              <c:formatCode>General</c:formatCode>
              <c:ptCount val="1"/>
              <c:pt idx="0">
                <c:v>-2.5</c:v>
              </c:pt>
            </c:numLit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7-CEBE-4A3D-8714-4D7EFE561EB3}"/>
            </c:ext>
          </c:extLst>
        </c:ser>
        <c:ser>
          <c:idx val="2"/>
          <c:order val="2"/>
          <c:tx>
            <c:v>endpoints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Ref>
              <c:f>'for chart'!$J$3:$J$12</c:f>
              <c:numCache>
                <c:formatCode>General</c:formatCode>
                <c:ptCount val="10"/>
                <c:pt idx="0">
                  <c:v>0.2</c:v>
                </c:pt>
                <c:pt idx="1">
                  <c:v>2.5</c:v>
                </c:pt>
                <c:pt idx="2">
                  <c:v>-3</c:v>
                </c:pt>
                <c:pt idx="3">
                  <c:v>-1.5</c:v>
                </c:pt>
                <c:pt idx="4">
                  <c:v>0.2</c:v>
                </c:pt>
                <c:pt idx="5">
                  <c:v>2.5</c:v>
                </c:pt>
                <c:pt idx="6">
                  <c:v>-3</c:v>
                </c:pt>
                <c:pt idx="7">
                  <c:v>-1.5</c:v>
                </c:pt>
                <c:pt idx="8">
                  <c:v>0.2</c:v>
                </c:pt>
                <c:pt idx="9">
                  <c:v>2.5</c:v>
                </c:pt>
              </c:numCache>
            </c:numRef>
          </c:xVal>
          <c:yVal>
            <c:numRef>
              <c:f>'for chart'!$K$3:$K$12</c:f>
              <c:numCache>
                <c:formatCode>General</c:formatCode>
                <c:ptCount val="10"/>
                <c:pt idx="0">
                  <c:v>-5.5</c:v>
                </c:pt>
                <c:pt idx="1">
                  <c:v>-5.5</c:v>
                </c:pt>
                <c:pt idx="2">
                  <c:v>-6</c:v>
                </c:pt>
                <c:pt idx="3">
                  <c:v>-6</c:v>
                </c:pt>
                <c:pt idx="4">
                  <c:v>-6</c:v>
                </c:pt>
                <c:pt idx="5">
                  <c:v>-6</c:v>
                </c:pt>
                <c:pt idx="6">
                  <c:v>-5.95</c:v>
                </c:pt>
                <c:pt idx="7">
                  <c:v>-5.9</c:v>
                </c:pt>
                <c:pt idx="8">
                  <c:v>-6</c:v>
                </c:pt>
                <c:pt idx="9">
                  <c:v>-6</c:v>
                </c:pt>
              </c:numCache>
            </c:numRef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8-CEBE-4A3D-8714-4D7EFE561E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5408063"/>
        <c:axId val="1575410655"/>
      </c:scatterChart>
      <c:valAx>
        <c:axId val="1575408063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out"/>
        <c:minorTickMark val="none"/>
        <c:tickLblPos val="nextTo"/>
        <c:crossAx val="1575410655"/>
        <c:crosses val="autoZero"/>
        <c:crossBetween val="midCat"/>
        <c:majorUnit val="0.5"/>
      </c:valAx>
      <c:valAx>
        <c:axId val="1575410655"/>
        <c:scaling>
          <c:orientation val="minMax"/>
          <c:max val="1"/>
          <c:min val="-6"/>
        </c:scaling>
        <c:delete val="1"/>
        <c:axPos val="l"/>
        <c:numFmt formatCode="General" sourceLinked="1"/>
        <c:majorTickMark val="out"/>
        <c:minorTickMark val="none"/>
        <c:tickLblPos val="nextTo"/>
        <c:crossAx val="1575408063"/>
        <c:crosses val="autoZero"/>
        <c:crossBetween val="midCat"/>
        <c:majorUnit val="0.5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 smtId="4294967295"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617600202560425"/>
          <c:y val="8.8772699236869812E-2"/>
          <c:w val="0.63265830278396606"/>
          <c:h val="0.75704360008239746"/>
        </c:manualLayout>
      </c:layout>
      <c:doughnutChart>
        <c:varyColors val="1"/>
        <c:ser>
          <c:idx val="0"/>
          <c:order val="0"/>
          <c:tx>
            <c:v>data</c:v>
          </c:tx>
          <c:spPr>
            <a:ln w="31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3175">
                <a:solidFill>
                  <a:srgbClr val="4472C4"/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1-4976-4DA0-9E8A-B13F51FDFF8D}"/>
              </c:ext>
            </c:extLst>
          </c:dPt>
          <c:dPt>
            <c:idx val="1"/>
            <c:bubble3D val="0"/>
            <c:spPr>
              <a:noFill/>
              <a:ln w="3175">
                <a:solidFill>
                  <a:schemeClr val="bg1">
                    <a:lumMod val="50000"/>
                  </a:schemeClr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3-4976-4DA0-9E8A-B13F51FDFF8D}"/>
              </c:ext>
            </c:extLst>
          </c:dPt>
          <c:cat>
            <c:strRef>
              <c:f>'for chart'!$A$2:$A$4</c:f>
              <c:strCache>
                <c:ptCount val="3"/>
                <c:pt idx="0">
                  <c:v>very good</c:v>
                </c:pt>
                <c:pt idx="1">
                  <c:v>fairly good</c:v>
                </c:pt>
                <c:pt idx="2">
                  <c:v>blank</c:v>
                </c:pt>
              </c:strCache>
            </c:strRef>
          </c:cat>
          <c:val>
            <c:numRef>
              <c:f>'for chart'!$B$2,'for chart'!$B$4</c:f>
              <c:numCache>
                <c:formatCode>0%</c:formatCode>
                <c:ptCount val="2"/>
                <c:pt idx="0">
                  <c:v>0.65</c:v>
                </c:pt>
                <c:pt idx="1">
                  <c:v>0.24</c:v>
                </c:pt>
              </c:numCache>
            </c:numRef>
          </c:val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6-4976-4DA0-9E8A-B13F51FDFF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catterChart>
        <c:scatterStyle val="lineMarker"/>
        <c:varyColors val="0"/>
        <c:ser>
          <c:idx val="1"/>
          <c:order val="1"/>
          <c:tx>
            <c:v>label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Lit>
              <c:formatCode>General</c:formatCode>
              <c:ptCount val="1"/>
              <c:pt idx="0">
                <c:v>0</c:v>
              </c:pt>
            </c:numLit>
          </c:xVal>
          <c:yVal>
            <c:numLit>
              <c:formatCode>General</c:formatCode>
              <c:ptCount val="1"/>
              <c:pt idx="0">
                <c:v>-2.5</c:v>
              </c:pt>
            </c:numLit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7-4976-4DA0-9E8A-B13F51FDFF8D}"/>
            </c:ext>
          </c:extLst>
        </c:ser>
        <c:ser>
          <c:idx val="2"/>
          <c:order val="2"/>
          <c:tx>
            <c:v>endpoints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Ref>
              <c:f>'for chart'!$J$3:$J$12</c:f>
              <c:numCache>
                <c:formatCode>General</c:formatCode>
                <c:ptCount val="10"/>
                <c:pt idx="0">
                  <c:v>0.2</c:v>
                </c:pt>
                <c:pt idx="1">
                  <c:v>2.5</c:v>
                </c:pt>
                <c:pt idx="2">
                  <c:v>-3</c:v>
                </c:pt>
                <c:pt idx="3">
                  <c:v>-1.5</c:v>
                </c:pt>
                <c:pt idx="4">
                  <c:v>0.2</c:v>
                </c:pt>
                <c:pt idx="5">
                  <c:v>2.5</c:v>
                </c:pt>
                <c:pt idx="6">
                  <c:v>-3</c:v>
                </c:pt>
                <c:pt idx="7">
                  <c:v>-1.5</c:v>
                </c:pt>
                <c:pt idx="8">
                  <c:v>0.2</c:v>
                </c:pt>
                <c:pt idx="9">
                  <c:v>2.5</c:v>
                </c:pt>
              </c:numCache>
            </c:numRef>
          </c:xVal>
          <c:yVal>
            <c:numRef>
              <c:f>'for chart'!$K$3:$K$12</c:f>
              <c:numCache>
                <c:formatCode>General</c:formatCode>
                <c:ptCount val="10"/>
                <c:pt idx="0">
                  <c:v>-5.5</c:v>
                </c:pt>
                <c:pt idx="1">
                  <c:v>-5.5</c:v>
                </c:pt>
                <c:pt idx="2">
                  <c:v>-6</c:v>
                </c:pt>
                <c:pt idx="3">
                  <c:v>-6</c:v>
                </c:pt>
                <c:pt idx="4">
                  <c:v>-6</c:v>
                </c:pt>
                <c:pt idx="5">
                  <c:v>-6</c:v>
                </c:pt>
                <c:pt idx="6">
                  <c:v>-5.95</c:v>
                </c:pt>
                <c:pt idx="7">
                  <c:v>-5.9</c:v>
                </c:pt>
                <c:pt idx="8">
                  <c:v>-6</c:v>
                </c:pt>
                <c:pt idx="9">
                  <c:v>-6</c:v>
                </c:pt>
              </c:numCache>
            </c:numRef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8-4976-4DA0-9E8A-B13F51FDFF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5408063"/>
        <c:axId val="1575410655"/>
      </c:scatterChart>
      <c:valAx>
        <c:axId val="1575408063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out"/>
        <c:minorTickMark val="none"/>
        <c:tickLblPos val="nextTo"/>
        <c:crossAx val="1575410655"/>
        <c:crosses val="autoZero"/>
        <c:crossBetween val="midCat"/>
        <c:majorUnit val="0.5"/>
      </c:valAx>
      <c:valAx>
        <c:axId val="1575410655"/>
        <c:scaling>
          <c:orientation val="minMax"/>
          <c:max val="1"/>
          <c:min val="-6"/>
        </c:scaling>
        <c:delete val="1"/>
        <c:axPos val="l"/>
        <c:numFmt formatCode="General" sourceLinked="1"/>
        <c:majorTickMark val="out"/>
        <c:minorTickMark val="none"/>
        <c:tickLblPos val="nextTo"/>
        <c:crossAx val="1575408063"/>
        <c:crosses val="autoZero"/>
        <c:crossBetween val="midCat"/>
        <c:majorUnit val="0.5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 smtId="4294967295"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617600202560425"/>
          <c:y val="8.8772699236869812E-2"/>
          <c:w val="0.63265830278396606"/>
          <c:h val="0.75704360008239746"/>
        </c:manualLayout>
      </c:layout>
      <c:doughnutChart>
        <c:varyColors val="1"/>
        <c:ser>
          <c:idx val="0"/>
          <c:order val="0"/>
          <c:tx>
            <c:v>data</c:v>
          </c:tx>
          <c:spPr>
            <a:ln w="31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3175">
                <a:solidFill>
                  <a:srgbClr val="4472C4"/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1-974E-4C5F-B762-9D0B150EDB6E}"/>
              </c:ext>
            </c:extLst>
          </c:dPt>
          <c:dPt>
            <c:idx val="1"/>
            <c:bubble3D val="0"/>
            <c:spPr>
              <a:solidFill>
                <a:srgbClr val="79BAEA"/>
              </a:solidFill>
              <a:ln w="3175">
                <a:solidFill>
                  <a:srgbClr val="79BAEA"/>
                </a:solidFill>
              </a:ln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3-974E-4C5F-B762-9D0B150EDB6E}"/>
              </c:ext>
            </c:extLst>
          </c:dPt>
          <c:dPt>
            <c:idx val="2"/>
            <c:bubble3D val="0"/>
            <c:spPr>
              <a:noFill/>
              <a:ln w="3175">
                <a:solidFill>
                  <a:schemeClr val="bg1">
                    <a:lumMod val="50000"/>
                  </a:schemeClr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5-974E-4C5F-B762-9D0B150EDB6E}"/>
              </c:ext>
            </c:extLst>
          </c:dPt>
          <c:dLbls>
            <c:dLbl>
              <c:idx val="0"/>
              <c:layout>
                <c:manualLayout>
                  <c:x val="0.23199373483657837"/>
                  <c:y val="-0.3012310564517974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20943519999999999"/>
                      <c:h val="0.3554278000000000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74E-4C5F-B762-9D0B150EDB6E}"/>
                </c:ext>
              </c:extLst>
            </c:dLbl>
            <c:dLbl>
              <c:idx val="1"/>
              <c:layout>
                <c:manualLayout>
                  <c:x val="-0.2443213164806366"/>
                  <c:y val="0.2223698794841766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19011120000000001"/>
                      <c:h val="0.38697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74E-4C5F-B762-9D0B150EDB6E}"/>
                </c:ext>
              </c:extLst>
            </c:dLbl>
            <c:dLbl>
              <c:idx val="2"/>
              <c:delete val="1"/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74E-4C5F-B762-9D0B150EDB6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vertOverflow="overflow" horzOverflow="overflow" wrap="square" lIns="38100" tIns="19050" rIns="38100" bIns="19050" anchor="ctr">
                <a:noAutofit/>
              </a:bodyPr>
              <a:lstStyle/>
              <a:p>
                <a:pPr>
                  <a:defRPr sz="800" b="1" smtId="4294967295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5="http://schemas.microsoft.com/office/drawing/2012/chart" uri="{CE6537A1-D6FC-4f65-9D91-7224C49458BB}"/>
            </c:extLst>
          </c:dLbls>
          <c:cat>
            <c:strRef>
              <c:f>'for chart'!$A$2:$A$4</c:f>
              <c:strCache>
                <c:ptCount val="3"/>
                <c:pt idx="0">
                  <c:v>very good</c:v>
                </c:pt>
                <c:pt idx="1">
                  <c:v>fairly good</c:v>
                </c:pt>
                <c:pt idx="2">
                  <c:v>blank</c:v>
                </c:pt>
              </c:strCache>
            </c:strRef>
          </c:cat>
          <c:val>
            <c:numRef>
              <c:f>'for chart'!$B$2:$B$4</c:f>
              <c:numCache>
                <c:formatCode>0%</c:formatCode>
                <c:ptCount val="3"/>
                <c:pt idx="0">
                  <c:v>0.1</c:v>
                </c:pt>
                <c:pt idx="1">
                  <c:v>0.35</c:v>
                </c:pt>
                <c:pt idx="2">
                  <c:v>0.55000000000000004</c:v>
                </c:pt>
              </c:numCache>
            </c:numRef>
          </c:val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6-974E-4C5F-B762-9D0B150EDB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catterChart>
        <c:scatterStyle val="lineMarker"/>
        <c:varyColors val="0"/>
        <c:ser>
          <c:idx val="1"/>
          <c:order val="1"/>
          <c:tx>
            <c:v>label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Lit>
              <c:formatCode>General</c:formatCode>
              <c:ptCount val="1"/>
              <c:pt idx="0">
                <c:v>0</c:v>
              </c:pt>
            </c:numLit>
          </c:xVal>
          <c:yVal>
            <c:numLit>
              <c:formatCode>General</c:formatCode>
              <c:ptCount val="1"/>
              <c:pt idx="0">
                <c:v>-2.5</c:v>
              </c:pt>
            </c:numLit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7-974E-4C5F-B762-9D0B150EDB6E}"/>
            </c:ext>
          </c:extLst>
        </c:ser>
        <c:ser>
          <c:idx val="2"/>
          <c:order val="2"/>
          <c:tx>
            <c:v>endpoints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Ref>
              <c:f>'for chart'!$J$3:$J$12</c:f>
              <c:numCache>
                <c:formatCode>General</c:formatCode>
                <c:ptCount val="10"/>
                <c:pt idx="0">
                  <c:v>0.2</c:v>
                </c:pt>
                <c:pt idx="1">
                  <c:v>2.5</c:v>
                </c:pt>
                <c:pt idx="2">
                  <c:v>-3</c:v>
                </c:pt>
                <c:pt idx="3">
                  <c:v>-1.5</c:v>
                </c:pt>
                <c:pt idx="4">
                  <c:v>0.2</c:v>
                </c:pt>
                <c:pt idx="5">
                  <c:v>2.5</c:v>
                </c:pt>
                <c:pt idx="6">
                  <c:v>-3</c:v>
                </c:pt>
                <c:pt idx="7">
                  <c:v>-1.5</c:v>
                </c:pt>
                <c:pt idx="8">
                  <c:v>0.2</c:v>
                </c:pt>
                <c:pt idx="9">
                  <c:v>2.5</c:v>
                </c:pt>
              </c:numCache>
            </c:numRef>
          </c:xVal>
          <c:yVal>
            <c:numRef>
              <c:f>'for chart'!$K$3:$K$12</c:f>
              <c:numCache>
                <c:formatCode>General</c:formatCode>
                <c:ptCount val="10"/>
                <c:pt idx="0">
                  <c:v>-5.5</c:v>
                </c:pt>
                <c:pt idx="1">
                  <c:v>-5.5</c:v>
                </c:pt>
                <c:pt idx="2">
                  <c:v>-6</c:v>
                </c:pt>
                <c:pt idx="3">
                  <c:v>-6</c:v>
                </c:pt>
                <c:pt idx="4">
                  <c:v>-6</c:v>
                </c:pt>
                <c:pt idx="5">
                  <c:v>-6</c:v>
                </c:pt>
                <c:pt idx="6">
                  <c:v>-5.95</c:v>
                </c:pt>
                <c:pt idx="7">
                  <c:v>-5.9</c:v>
                </c:pt>
                <c:pt idx="8">
                  <c:v>-6</c:v>
                </c:pt>
                <c:pt idx="9">
                  <c:v>-6</c:v>
                </c:pt>
              </c:numCache>
            </c:numRef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8-974E-4C5F-B762-9D0B150EDB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5408063"/>
        <c:axId val="1575410655"/>
      </c:scatterChart>
      <c:valAx>
        <c:axId val="1575408063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out"/>
        <c:minorTickMark val="none"/>
        <c:tickLblPos val="nextTo"/>
        <c:crossAx val="1575410655"/>
        <c:crosses val="autoZero"/>
        <c:crossBetween val="midCat"/>
        <c:majorUnit val="0.5"/>
      </c:valAx>
      <c:valAx>
        <c:axId val="1575410655"/>
        <c:scaling>
          <c:orientation val="minMax"/>
          <c:max val="1"/>
          <c:min val="-6"/>
        </c:scaling>
        <c:delete val="1"/>
        <c:axPos val="l"/>
        <c:numFmt formatCode="General" sourceLinked="1"/>
        <c:majorTickMark val="out"/>
        <c:minorTickMark val="none"/>
        <c:tickLblPos val="nextTo"/>
        <c:crossAx val="1575408063"/>
        <c:crosses val="autoZero"/>
        <c:crossBetween val="midCat"/>
        <c:majorUnit val="0.5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 smtId="4294967295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617600202560425"/>
          <c:y val="8.8772699236869812E-2"/>
          <c:w val="0.63265830278396606"/>
          <c:h val="0.75704360008239746"/>
        </c:manualLayout>
      </c:layout>
      <c:doughnutChart>
        <c:varyColors val="1"/>
        <c:ser>
          <c:idx val="0"/>
          <c:order val="0"/>
          <c:tx>
            <c:v>data</c:v>
          </c:tx>
          <c:spPr>
            <a:ln w="31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3175">
                <a:solidFill>
                  <a:srgbClr val="4472C4"/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1-2BE4-4119-8711-B647CBD9A821}"/>
              </c:ext>
            </c:extLst>
          </c:dPt>
          <c:dPt>
            <c:idx val="1"/>
            <c:bubble3D val="0"/>
            <c:spPr>
              <a:solidFill>
                <a:srgbClr val="79BAEA"/>
              </a:solidFill>
              <a:ln w="3175">
                <a:solidFill>
                  <a:srgbClr val="79BAEA"/>
                </a:solidFill>
              </a:ln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3-2BE4-4119-8711-B647CBD9A821}"/>
              </c:ext>
            </c:extLst>
          </c:dPt>
          <c:dPt>
            <c:idx val="2"/>
            <c:bubble3D val="0"/>
            <c:spPr>
              <a:noFill/>
              <a:ln w="3175">
                <a:solidFill>
                  <a:schemeClr val="bg1">
                    <a:lumMod val="50000"/>
                  </a:schemeClr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5-2BE4-4119-8711-B647CBD9A821}"/>
              </c:ext>
            </c:extLst>
          </c:dPt>
          <c:dLbls>
            <c:dLbl>
              <c:idx val="0"/>
              <c:layout>
                <c:manualLayout>
                  <c:x val="0.25463664531707764"/>
                  <c:y val="-0.3643203675746917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20943519999999999"/>
                      <c:h val="0.3554278000000000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BE4-4119-8711-B647CBD9A821}"/>
                </c:ext>
              </c:extLst>
            </c:dLbl>
            <c:dLbl>
              <c:idx val="1"/>
              <c:layout>
                <c:manualLayout>
                  <c:x val="-0.27501979470252991"/>
                  <c:y val="0.220777735114097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19011120000000001"/>
                      <c:h val="0.38697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2BE4-4119-8711-B647CBD9A821}"/>
                </c:ext>
              </c:extLst>
            </c:dLbl>
            <c:dLbl>
              <c:idx val="2"/>
              <c:delete val="1"/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BE4-4119-8711-B647CBD9A82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vertOverflow="overflow" horzOverflow="overflow" wrap="square" lIns="38100" tIns="19050" rIns="38100" bIns="19050" anchor="ctr">
                <a:noAutofit/>
              </a:bodyPr>
              <a:lstStyle/>
              <a:p>
                <a:pPr>
                  <a:defRPr sz="800" b="1" smtId="4294967295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5="http://schemas.microsoft.com/office/drawing/2012/chart" uri="{CE6537A1-D6FC-4f65-9D91-7224C49458BB}"/>
            </c:extLst>
          </c:dLbls>
          <c:cat>
            <c:strRef>
              <c:f>'for chart'!$A$2:$A$4</c:f>
              <c:strCache>
                <c:ptCount val="3"/>
                <c:pt idx="0">
                  <c:v>very good</c:v>
                </c:pt>
                <c:pt idx="1">
                  <c:v>good</c:v>
                </c:pt>
                <c:pt idx="2">
                  <c:v>blank</c:v>
                </c:pt>
              </c:strCache>
            </c:strRef>
          </c:cat>
          <c:val>
            <c:numRef>
              <c:f>'for chart'!$B$2:$B$4</c:f>
              <c:numCache>
                <c:formatCode>0%</c:formatCode>
                <c:ptCount val="3"/>
                <c:pt idx="0">
                  <c:v>0.25</c:v>
                </c:pt>
                <c:pt idx="1">
                  <c:v>0.41</c:v>
                </c:pt>
                <c:pt idx="2">
                  <c:v>0.33</c:v>
                </c:pt>
              </c:numCache>
            </c:numRef>
          </c:val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6-2BE4-4119-8711-B647CBD9A8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catterChart>
        <c:scatterStyle val="lineMarker"/>
        <c:varyColors val="0"/>
        <c:ser>
          <c:idx val="1"/>
          <c:order val="1"/>
          <c:tx>
            <c:v>label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Lit>
              <c:formatCode>General</c:formatCode>
              <c:ptCount val="1"/>
              <c:pt idx="0">
                <c:v>0</c:v>
              </c:pt>
            </c:numLit>
          </c:xVal>
          <c:yVal>
            <c:numLit>
              <c:formatCode>General</c:formatCode>
              <c:ptCount val="1"/>
              <c:pt idx="0">
                <c:v>-2.5</c:v>
              </c:pt>
            </c:numLit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7-2BE4-4119-8711-B647CBD9A821}"/>
            </c:ext>
          </c:extLst>
        </c:ser>
        <c:ser>
          <c:idx val="2"/>
          <c:order val="2"/>
          <c:tx>
            <c:v>endpoints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Ref>
              <c:f>'for chart'!$J$3:$J$12</c:f>
              <c:numCache>
                <c:formatCode>General</c:formatCode>
                <c:ptCount val="10"/>
                <c:pt idx="0">
                  <c:v>0.2</c:v>
                </c:pt>
                <c:pt idx="1">
                  <c:v>2.5</c:v>
                </c:pt>
                <c:pt idx="2">
                  <c:v>-3</c:v>
                </c:pt>
                <c:pt idx="3">
                  <c:v>-1.5</c:v>
                </c:pt>
                <c:pt idx="4">
                  <c:v>0.2</c:v>
                </c:pt>
                <c:pt idx="5">
                  <c:v>2.5</c:v>
                </c:pt>
                <c:pt idx="6">
                  <c:v>-3</c:v>
                </c:pt>
                <c:pt idx="7">
                  <c:v>-1.5</c:v>
                </c:pt>
                <c:pt idx="8">
                  <c:v>0.2</c:v>
                </c:pt>
                <c:pt idx="9">
                  <c:v>2.5</c:v>
                </c:pt>
              </c:numCache>
            </c:numRef>
          </c:xVal>
          <c:yVal>
            <c:numRef>
              <c:f>'for chart'!$K$3:$K$12</c:f>
              <c:numCache>
                <c:formatCode>General</c:formatCode>
                <c:ptCount val="10"/>
                <c:pt idx="0">
                  <c:v>-5.5</c:v>
                </c:pt>
                <c:pt idx="1">
                  <c:v>-5.5</c:v>
                </c:pt>
                <c:pt idx="2">
                  <c:v>-6</c:v>
                </c:pt>
                <c:pt idx="3">
                  <c:v>-6</c:v>
                </c:pt>
                <c:pt idx="4">
                  <c:v>-6</c:v>
                </c:pt>
                <c:pt idx="5">
                  <c:v>-6</c:v>
                </c:pt>
                <c:pt idx="6">
                  <c:v>-5.95</c:v>
                </c:pt>
                <c:pt idx="7">
                  <c:v>-5.9</c:v>
                </c:pt>
                <c:pt idx="8">
                  <c:v>-6</c:v>
                </c:pt>
                <c:pt idx="9">
                  <c:v>-6</c:v>
                </c:pt>
              </c:numCache>
            </c:numRef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8-2BE4-4119-8711-B647CBD9A8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5408063"/>
        <c:axId val="1575410655"/>
      </c:scatterChart>
      <c:valAx>
        <c:axId val="1575408063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out"/>
        <c:minorTickMark val="none"/>
        <c:tickLblPos val="nextTo"/>
        <c:crossAx val="1575410655"/>
        <c:crosses val="autoZero"/>
        <c:crossBetween val="midCat"/>
        <c:majorUnit val="0.5"/>
      </c:valAx>
      <c:valAx>
        <c:axId val="1575410655"/>
        <c:scaling>
          <c:orientation val="minMax"/>
          <c:max val="1"/>
          <c:min val="-6"/>
        </c:scaling>
        <c:delete val="1"/>
        <c:axPos val="l"/>
        <c:numFmt formatCode="General" sourceLinked="1"/>
        <c:majorTickMark val="out"/>
        <c:minorTickMark val="none"/>
        <c:tickLblPos val="nextTo"/>
        <c:crossAx val="1575408063"/>
        <c:crosses val="autoZero"/>
        <c:crossBetween val="midCat"/>
        <c:majorUnit val="0.5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 smtId="4294967295"/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617600202560425"/>
          <c:y val="8.8772699236869812E-2"/>
          <c:w val="0.63265830278396606"/>
          <c:h val="0.75704360008239746"/>
        </c:manualLayout>
      </c:layout>
      <c:doughnutChart>
        <c:varyColors val="1"/>
        <c:ser>
          <c:idx val="0"/>
          <c:order val="0"/>
          <c:tx>
            <c:v>data</c:v>
          </c:tx>
          <c:spPr>
            <a:ln w="31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3175">
                <a:solidFill>
                  <a:srgbClr val="4472C4"/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1-33F7-40B3-9CBF-2BAAE136A010}"/>
              </c:ext>
            </c:extLst>
          </c:dPt>
          <c:dPt>
            <c:idx val="1"/>
            <c:bubble3D val="0"/>
            <c:spPr>
              <a:solidFill>
                <a:srgbClr val="79BAEA"/>
              </a:solidFill>
              <a:ln w="3175">
                <a:solidFill>
                  <a:srgbClr val="79BAEA"/>
                </a:solidFill>
              </a:ln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3-33F7-40B3-9CBF-2BAAE136A010}"/>
              </c:ext>
            </c:extLst>
          </c:dPt>
          <c:dPt>
            <c:idx val="2"/>
            <c:bubble3D val="0"/>
            <c:spPr>
              <a:noFill/>
              <a:ln w="3175">
                <a:solidFill>
                  <a:schemeClr val="bg1">
                    <a:lumMod val="50000"/>
                  </a:schemeClr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5-33F7-40B3-9CBF-2BAAE136A010}"/>
              </c:ext>
            </c:extLst>
          </c:dPt>
          <c:dLbls>
            <c:dLbl>
              <c:idx val="0"/>
              <c:layout>
                <c:manualLayout>
                  <c:x val="0.25971010327339172"/>
                  <c:y val="-0.3793433904647827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20943519999999999"/>
                      <c:h val="0.3554278000000000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3F7-40B3-9CBF-2BAAE136A010}"/>
                </c:ext>
              </c:extLst>
            </c:dLbl>
            <c:dLbl>
              <c:idx val="1"/>
              <c:layout>
                <c:manualLayout>
                  <c:x val="-0.27501979470252991"/>
                  <c:y val="0.220777735114097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19011120000000001"/>
                      <c:h val="0.38697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33F7-40B3-9CBF-2BAAE136A010}"/>
                </c:ext>
              </c:extLst>
            </c:dLbl>
            <c:dLbl>
              <c:idx val="2"/>
              <c:delete val="1"/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3F7-40B3-9CBF-2BAAE136A01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vertOverflow="overflow" horzOverflow="overflow" wrap="square" lIns="38100" tIns="19050" rIns="38100" bIns="19050" anchor="ctr">
                <a:noAutofit/>
              </a:bodyPr>
              <a:lstStyle/>
              <a:p>
                <a:pPr>
                  <a:defRPr sz="800" b="1" smtId="4294967295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5="http://schemas.microsoft.com/office/drawing/2012/chart" uri="{CE6537A1-D6FC-4f65-9D91-7224C49458BB}"/>
            </c:extLst>
          </c:dLbls>
          <c:cat>
            <c:strRef>
              <c:f>'for chart'!$A$2:$A$4</c:f>
              <c:strCache>
                <c:ptCount val="3"/>
                <c:pt idx="0">
                  <c:v>very good</c:v>
                </c:pt>
                <c:pt idx="1">
                  <c:v>good</c:v>
                </c:pt>
                <c:pt idx="2">
                  <c:v>blank</c:v>
                </c:pt>
              </c:strCache>
            </c:strRef>
          </c:cat>
          <c:val>
            <c:numRef>
              <c:f>'for chart'!$B$2:$B$4</c:f>
              <c:numCache>
                <c:formatCode>0%</c:formatCode>
                <c:ptCount val="3"/>
                <c:pt idx="0">
                  <c:v>0.28000000000000003</c:v>
                </c:pt>
                <c:pt idx="1">
                  <c:v>0.43</c:v>
                </c:pt>
                <c:pt idx="2">
                  <c:v>0.28999999999999998</c:v>
                </c:pt>
              </c:numCache>
            </c:numRef>
          </c:val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6-33F7-40B3-9CBF-2BAAE136A0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catterChart>
        <c:scatterStyle val="lineMarker"/>
        <c:varyColors val="0"/>
        <c:ser>
          <c:idx val="1"/>
          <c:order val="1"/>
          <c:tx>
            <c:v>label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Lit>
              <c:formatCode>General</c:formatCode>
              <c:ptCount val="1"/>
              <c:pt idx="0">
                <c:v>0</c:v>
              </c:pt>
            </c:numLit>
          </c:xVal>
          <c:yVal>
            <c:numLit>
              <c:formatCode>General</c:formatCode>
              <c:ptCount val="1"/>
              <c:pt idx="0">
                <c:v>-2.5</c:v>
              </c:pt>
            </c:numLit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7-33F7-40B3-9CBF-2BAAE136A010}"/>
            </c:ext>
          </c:extLst>
        </c:ser>
        <c:ser>
          <c:idx val="2"/>
          <c:order val="2"/>
          <c:tx>
            <c:v>endpoints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Ref>
              <c:f>'for chart'!$J$3:$J$12</c:f>
              <c:numCache>
                <c:formatCode>General</c:formatCode>
                <c:ptCount val="10"/>
                <c:pt idx="0">
                  <c:v>0.2</c:v>
                </c:pt>
                <c:pt idx="1">
                  <c:v>2.5</c:v>
                </c:pt>
                <c:pt idx="2">
                  <c:v>-3</c:v>
                </c:pt>
                <c:pt idx="3">
                  <c:v>-1.5</c:v>
                </c:pt>
                <c:pt idx="4">
                  <c:v>0.2</c:v>
                </c:pt>
                <c:pt idx="5">
                  <c:v>2.5</c:v>
                </c:pt>
                <c:pt idx="6">
                  <c:v>-3</c:v>
                </c:pt>
                <c:pt idx="7">
                  <c:v>-1.5</c:v>
                </c:pt>
                <c:pt idx="8">
                  <c:v>0.2</c:v>
                </c:pt>
                <c:pt idx="9">
                  <c:v>2.5</c:v>
                </c:pt>
              </c:numCache>
            </c:numRef>
          </c:xVal>
          <c:yVal>
            <c:numRef>
              <c:f>'for chart'!$K$3:$K$12</c:f>
              <c:numCache>
                <c:formatCode>General</c:formatCode>
                <c:ptCount val="10"/>
                <c:pt idx="0">
                  <c:v>-5.5</c:v>
                </c:pt>
                <c:pt idx="1">
                  <c:v>-5.5</c:v>
                </c:pt>
                <c:pt idx="2">
                  <c:v>-6</c:v>
                </c:pt>
                <c:pt idx="3">
                  <c:v>-6</c:v>
                </c:pt>
                <c:pt idx="4">
                  <c:v>-6</c:v>
                </c:pt>
                <c:pt idx="5">
                  <c:v>-6</c:v>
                </c:pt>
                <c:pt idx="6">
                  <c:v>-5.95</c:v>
                </c:pt>
                <c:pt idx="7">
                  <c:v>-5.9</c:v>
                </c:pt>
                <c:pt idx="8">
                  <c:v>-6</c:v>
                </c:pt>
                <c:pt idx="9">
                  <c:v>-6</c:v>
                </c:pt>
              </c:numCache>
            </c:numRef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8-33F7-40B3-9CBF-2BAAE136A0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5408063"/>
        <c:axId val="1575410655"/>
      </c:scatterChart>
      <c:valAx>
        <c:axId val="1575408063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out"/>
        <c:minorTickMark val="none"/>
        <c:tickLblPos val="nextTo"/>
        <c:crossAx val="1575410655"/>
        <c:crosses val="autoZero"/>
        <c:crossBetween val="midCat"/>
        <c:majorUnit val="0.5"/>
      </c:valAx>
      <c:valAx>
        <c:axId val="1575410655"/>
        <c:scaling>
          <c:orientation val="minMax"/>
          <c:max val="1"/>
          <c:min val="-6"/>
        </c:scaling>
        <c:delete val="1"/>
        <c:axPos val="l"/>
        <c:numFmt formatCode="General" sourceLinked="1"/>
        <c:majorTickMark val="out"/>
        <c:minorTickMark val="none"/>
        <c:tickLblPos val="nextTo"/>
        <c:crossAx val="1575408063"/>
        <c:crosses val="autoZero"/>
        <c:crossBetween val="midCat"/>
        <c:majorUnit val="0.5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 smtId="4294967295"/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617600202560425"/>
          <c:y val="8.8772699236869812E-2"/>
          <c:w val="0.63265830278396606"/>
          <c:h val="0.75704360008239746"/>
        </c:manualLayout>
      </c:layout>
      <c:doughnutChart>
        <c:varyColors val="1"/>
        <c:ser>
          <c:idx val="0"/>
          <c:order val="0"/>
          <c:tx>
            <c:v>data</c:v>
          </c:tx>
          <c:spPr>
            <a:ln w="31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3175">
                <a:solidFill>
                  <a:srgbClr val="4472C4"/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1-0C40-4AD0-BE39-87EB13E94F73}"/>
              </c:ext>
            </c:extLst>
          </c:dPt>
          <c:dPt>
            <c:idx val="1"/>
            <c:bubble3D val="0"/>
            <c:spPr>
              <a:solidFill>
                <a:srgbClr val="79BAEA"/>
              </a:solidFill>
              <a:ln w="3175">
                <a:solidFill>
                  <a:srgbClr val="79BAEA"/>
                </a:solidFill>
              </a:ln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3-0C40-4AD0-BE39-87EB13E94F73}"/>
              </c:ext>
            </c:extLst>
          </c:dPt>
          <c:dPt>
            <c:idx val="2"/>
            <c:bubble3D val="0"/>
            <c:spPr>
              <a:noFill/>
              <a:ln w="3175">
                <a:solidFill>
                  <a:schemeClr val="bg1">
                    <a:lumMod val="50000"/>
                  </a:schemeClr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5-0C40-4AD0-BE39-87EB13E94F73}"/>
              </c:ext>
            </c:extLst>
          </c:dPt>
          <c:dLbls>
            <c:dLbl>
              <c:idx val="0"/>
              <c:layout>
                <c:manualLayout>
                  <c:x val="0.25916522741317749"/>
                  <c:y val="-0.3643203675746917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20943519999999999"/>
                      <c:h val="0.3554278000000000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C40-4AD0-BE39-87EB13E94F73}"/>
                </c:ext>
              </c:extLst>
            </c:dLbl>
            <c:dLbl>
              <c:idx val="1"/>
              <c:layout>
                <c:manualLayout>
                  <c:x val="-0.27049118280410767"/>
                  <c:y val="0.220777735114097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19011120000000001"/>
                      <c:h val="0.38697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C40-4AD0-BE39-87EB13E94F73}"/>
                </c:ext>
              </c:extLst>
            </c:dLbl>
            <c:dLbl>
              <c:idx val="2"/>
              <c:delete val="1"/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C40-4AD0-BE39-87EB13E94F7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vertOverflow="overflow" horzOverflow="overflow" wrap="square" lIns="38100" tIns="19050" rIns="38100" bIns="19050" anchor="ctr">
                <a:noAutofit/>
              </a:bodyPr>
              <a:lstStyle/>
              <a:p>
                <a:pPr>
                  <a:defRPr sz="800" b="1" smtId="4294967295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5="http://schemas.microsoft.com/office/drawing/2012/chart" uri="{CE6537A1-D6FC-4f65-9D91-7224C49458BB}"/>
            </c:extLst>
          </c:dLbls>
          <c:cat>
            <c:strRef>
              <c:f>'for chart'!$A$2:$A$4</c:f>
              <c:strCache>
                <c:ptCount val="3"/>
                <c:pt idx="0">
                  <c:v>very good</c:v>
                </c:pt>
                <c:pt idx="1">
                  <c:v>good</c:v>
                </c:pt>
                <c:pt idx="2">
                  <c:v>blank</c:v>
                </c:pt>
              </c:strCache>
            </c:strRef>
          </c:cat>
          <c:val>
            <c:numRef>
              <c:f>'for chart'!$B$2:$B$4</c:f>
              <c:numCache>
                <c:formatCode>0%</c:formatCode>
                <c:ptCount val="3"/>
                <c:pt idx="0">
                  <c:v>0.27</c:v>
                </c:pt>
                <c:pt idx="1">
                  <c:v>0.4</c:v>
                </c:pt>
                <c:pt idx="2">
                  <c:v>0.33</c:v>
                </c:pt>
              </c:numCache>
            </c:numRef>
          </c:val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6-0C40-4AD0-BE39-87EB13E94F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catterChart>
        <c:scatterStyle val="lineMarker"/>
        <c:varyColors val="0"/>
        <c:ser>
          <c:idx val="1"/>
          <c:order val="1"/>
          <c:tx>
            <c:v>label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Lit>
              <c:formatCode>General</c:formatCode>
              <c:ptCount val="1"/>
              <c:pt idx="0">
                <c:v>0</c:v>
              </c:pt>
            </c:numLit>
          </c:xVal>
          <c:yVal>
            <c:numLit>
              <c:formatCode>General</c:formatCode>
              <c:ptCount val="1"/>
              <c:pt idx="0">
                <c:v>-2.5</c:v>
              </c:pt>
            </c:numLit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7-0C40-4AD0-BE39-87EB13E94F73}"/>
            </c:ext>
          </c:extLst>
        </c:ser>
        <c:ser>
          <c:idx val="2"/>
          <c:order val="2"/>
          <c:tx>
            <c:v>endpoints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Ref>
              <c:f>'for chart'!$J$3:$J$12</c:f>
              <c:numCache>
                <c:formatCode>General</c:formatCode>
                <c:ptCount val="10"/>
                <c:pt idx="0">
                  <c:v>0.2</c:v>
                </c:pt>
                <c:pt idx="1">
                  <c:v>2.5</c:v>
                </c:pt>
                <c:pt idx="2">
                  <c:v>-3</c:v>
                </c:pt>
                <c:pt idx="3">
                  <c:v>-1.5</c:v>
                </c:pt>
                <c:pt idx="4">
                  <c:v>0.2</c:v>
                </c:pt>
                <c:pt idx="5">
                  <c:v>2.5</c:v>
                </c:pt>
                <c:pt idx="6">
                  <c:v>-3</c:v>
                </c:pt>
                <c:pt idx="7">
                  <c:v>-1.5</c:v>
                </c:pt>
                <c:pt idx="8">
                  <c:v>0.2</c:v>
                </c:pt>
                <c:pt idx="9">
                  <c:v>2.5</c:v>
                </c:pt>
              </c:numCache>
            </c:numRef>
          </c:xVal>
          <c:yVal>
            <c:numRef>
              <c:f>'for chart'!$K$3:$K$12</c:f>
              <c:numCache>
                <c:formatCode>General</c:formatCode>
                <c:ptCount val="10"/>
                <c:pt idx="0">
                  <c:v>-5.5</c:v>
                </c:pt>
                <c:pt idx="1">
                  <c:v>-5.5</c:v>
                </c:pt>
                <c:pt idx="2">
                  <c:v>-6</c:v>
                </c:pt>
                <c:pt idx="3">
                  <c:v>-6</c:v>
                </c:pt>
                <c:pt idx="4">
                  <c:v>-6</c:v>
                </c:pt>
                <c:pt idx="5">
                  <c:v>-6</c:v>
                </c:pt>
                <c:pt idx="6">
                  <c:v>-5.95</c:v>
                </c:pt>
                <c:pt idx="7">
                  <c:v>-5.9</c:v>
                </c:pt>
                <c:pt idx="8">
                  <c:v>-6</c:v>
                </c:pt>
                <c:pt idx="9">
                  <c:v>-6</c:v>
                </c:pt>
              </c:numCache>
            </c:numRef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8-0C40-4AD0-BE39-87EB13E94F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5408063"/>
        <c:axId val="1575410655"/>
      </c:scatterChart>
      <c:valAx>
        <c:axId val="1575408063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out"/>
        <c:minorTickMark val="none"/>
        <c:tickLblPos val="nextTo"/>
        <c:crossAx val="1575410655"/>
        <c:crosses val="autoZero"/>
        <c:crossBetween val="midCat"/>
        <c:majorUnit val="0.5"/>
      </c:valAx>
      <c:valAx>
        <c:axId val="1575410655"/>
        <c:scaling>
          <c:orientation val="minMax"/>
          <c:max val="1"/>
          <c:min val="-6"/>
        </c:scaling>
        <c:delete val="1"/>
        <c:axPos val="l"/>
        <c:numFmt formatCode="General" sourceLinked="1"/>
        <c:majorTickMark val="out"/>
        <c:minorTickMark val="none"/>
        <c:tickLblPos val="nextTo"/>
        <c:crossAx val="1575408063"/>
        <c:crosses val="autoZero"/>
        <c:crossBetween val="midCat"/>
        <c:majorUnit val="0.5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 smtId="4294967295"/>
      </a:pPr>
      <a:endParaRPr lang="en-US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617600202560425"/>
          <c:y val="8.8772699236869812E-2"/>
          <c:w val="0.63265830278396606"/>
          <c:h val="0.75704360008239746"/>
        </c:manualLayout>
      </c:layout>
      <c:doughnutChart>
        <c:varyColors val="1"/>
        <c:ser>
          <c:idx val="0"/>
          <c:order val="0"/>
          <c:tx>
            <c:v>data</c:v>
          </c:tx>
          <c:spPr>
            <a:ln w="31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3175">
                <a:solidFill>
                  <a:srgbClr val="4472C4"/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1-F988-40F3-8263-4A75B06598B9}"/>
              </c:ext>
            </c:extLst>
          </c:dPt>
          <c:dPt>
            <c:idx val="1"/>
            <c:bubble3D val="0"/>
            <c:spPr>
              <a:solidFill>
                <a:srgbClr val="79BAEA"/>
              </a:solidFill>
              <a:ln w="3175">
                <a:solidFill>
                  <a:srgbClr val="79BAEA"/>
                </a:solidFill>
              </a:ln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3-F988-40F3-8263-4A75B06598B9}"/>
              </c:ext>
            </c:extLst>
          </c:dPt>
          <c:dPt>
            <c:idx val="2"/>
            <c:bubble3D val="0"/>
            <c:spPr>
              <a:noFill/>
              <a:ln w="3175">
                <a:solidFill>
                  <a:schemeClr val="bg1">
                    <a:lumMod val="50000"/>
                  </a:schemeClr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5-F988-40F3-8263-4A75B06598B9}"/>
              </c:ext>
            </c:extLst>
          </c:dPt>
          <c:dLbls>
            <c:dLbl>
              <c:idx val="0"/>
              <c:layout>
                <c:manualLayout>
                  <c:x val="0.25916522741317749"/>
                  <c:y val="-0.3643203675746917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20943519999999999"/>
                      <c:h val="0.3554278000000000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F988-40F3-8263-4A75B06598B9}"/>
                </c:ext>
              </c:extLst>
            </c:dLbl>
            <c:dLbl>
              <c:idx val="1"/>
              <c:layout>
                <c:manualLayout>
                  <c:x val="-0.27861058712005615"/>
                  <c:y val="0.2118549942970275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19011120000000001"/>
                      <c:h val="0.38697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F988-40F3-8263-4A75B06598B9}"/>
                </c:ext>
              </c:extLst>
            </c:dLbl>
            <c:dLbl>
              <c:idx val="2"/>
              <c:delete val="1"/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988-40F3-8263-4A75B06598B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vertOverflow="overflow" horzOverflow="overflow" wrap="square" lIns="38100" tIns="19050" rIns="38100" bIns="19050" anchor="ctr">
                <a:noAutofit/>
              </a:bodyPr>
              <a:lstStyle/>
              <a:p>
                <a:pPr>
                  <a:defRPr sz="800" b="1" smtId="4294967295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5="http://schemas.microsoft.com/office/drawing/2012/chart" uri="{CE6537A1-D6FC-4f65-9D91-7224C49458BB}"/>
            </c:extLst>
          </c:dLbls>
          <c:cat>
            <c:strRef>
              <c:f>'for chart'!$A$2:$A$4</c:f>
              <c:strCache>
                <c:ptCount val="3"/>
                <c:pt idx="0">
                  <c:v>definitely</c:v>
                </c:pt>
                <c:pt idx="1">
                  <c:v>to some extent</c:v>
                </c:pt>
                <c:pt idx="2">
                  <c:v>blank</c:v>
                </c:pt>
              </c:strCache>
            </c:strRef>
          </c:cat>
          <c:val>
            <c:numRef>
              <c:f>'for chart'!$B$2:$B$4</c:f>
              <c:numCache>
                <c:formatCode>0%</c:formatCode>
                <c:ptCount val="3"/>
                <c:pt idx="0">
                  <c:v>0.34</c:v>
                </c:pt>
                <c:pt idx="1">
                  <c:v>0.4</c:v>
                </c:pt>
                <c:pt idx="2">
                  <c:v>0.26</c:v>
                </c:pt>
              </c:numCache>
            </c:numRef>
          </c:val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6-F988-40F3-8263-4A75B06598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catterChart>
        <c:scatterStyle val="lineMarker"/>
        <c:varyColors val="0"/>
        <c:ser>
          <c:idx val="1"/>
          <c:order val="1"/>
          <c:tx>
            <c:v>label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Lit>
              <c:formatCode>General</c:formatCode>
              <c:ptCount val="1"/>
              <c:pt idx="0">
                <c:v>0</c:v>
              </c:pt>
            </c:numLit>
          </c:xVal>
          <c:yVal>
            <c:numLit>
              <c:formatCode>General</c:formatCode>
              <c:ptCount val="1"/>
              <c:pt idx="0">
                <c:v>-2.5</c:v>
              </c:pt>
            </c:numLit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7-F988-40F3-8263-4A75B06598B9}"/>
            </c:ext>
          </c:extLst>
        </c:ser>
        <c:ser>
          <c:idx val="2"/>
          <c:order val="2"/>
          <c:tx>
            <c:v>endpoints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Ref>
              <c:f>'for chart'!$J$3:$J$12</c:f>
              <c:numCache>
                <c:formatCode>General</c:formatCode>
                <c:ptCount val="10"/>
                <c:pt idx="0">
                  <c:v>0.2</c:v>
                </c:pt>
                <c:pt idx="1">
                  <c:v>2.5</c:v>
                </c:pt>
                <c:pt idx="2">
                  <c:v>-3</c:v>
                </c:pt>
                <c:pt idx="3">
                  <c:v>-1.5</c:v>
                </c:pt>
                <c:pt idx="4">
                  <c:v>0.2</c:v>
                </c:pt>
                <c:pt idx="5">
                  <c:v>2.5</c:v>
                </c:pt>
                <c:pt idx="6">
                  <c:v>-3</c:v>
                </c:pt>
                <c:pt idx="7">
                  <c:v>-1.5</c:v>
                </c:pt>
                <c:pt idx="8">
                  <c:v>0.2</c:v>
                </c:pt>
                <c:pt idx="9">
                  <c:v>2.5</c:v>
                </c:pt>
              </c:numCache>
            </c:numRef>
          </c:xVal>
          <c:yVal>
            <c:numRef>
              <c:f>'for chart'!$K$3:$K$12</c:f>
              <c:numCache>
                <c:formatCode>General</c:formatCode>
                <c:ptCount val="10"/>
                <c:pt idx="0">
                  <c:v>-5.5</c:v>
                </c:pt>
                <c:pt idx="1">
                  <c:v>-5.5</c:v>
                </c:pt>
                <c:pt idx="2">
                  <c:v>-6</c:v>
                </c:pt>
                <c:pt idx="3">
                  <c:v>-6</c:v>
                </c:pt>
                <c:pt idx="4">
                  <c:v>-6</c:v>
                </c:pt>
                <c:pt idx="5">
                  <c:v>-6</c:v>
                </c:pt>
                <c:pt idx="6">
                  <c:v>-5.95</c:v>
                </c:pt>
                <c:pt idx="7">
                  <c:v>-5.9</c:v>
                </c:pt>
                <c:pt idx="8">
                  <c:v>-6</c:v>
                </c:pt>
                <c:pt idx="9">
                  <c:v>-6</c:v>
                </c:pt>
              </c:numCache>
            </c:numRef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8-F988-40F3-8263-4A75B06598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5408063"/>
        <c:axId val="1575410655"/>
      </c:scatterChart>
      <c:valAx>
        <c:axId val="1575408063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out"/>
        <c:minorTickMark val="none"/>
        <c:tickLblPos val="nextTo"/>
        <c:crossAx val="1575410655"/>
        <c:crosses val="autoZero"/>
        <c:crossBetween val="midCat"/>
        <c:majorUnit val="0.5"/>
      </c:valAx>
      <c:valAx>
        <c:axId val="1575410655"/>
        <c:scaling>
          <c:orientation val="minMax"/>
          <c:max val="1"/>
          <c:min val="-6"/>
        </c:scaling>
        <c:delete val="1"/>
        <c:axPos val="l"/>
        <c:numFmt formatCode="General" sourceLinked="1"/>
        <c:majorTickMark val="out"/>
        <c:minorTickMark val="none"/>
        <c:tickLblPos val="nextTo"/>
        <c:crossAx val="1575408063"/>
        <c:crosses val="autoZero"/>
        <c:crossBetween val="midCat"/>
        <c:majorUnit val="0.5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 smtId="4294967295"/>
      </a:pPr>
      <a:endParaRPr lang="en-US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617600202560425"/>
          <c:y val="8.8772699236869812E-2"/>
          <c:w val="0.63265830278396606"/>
          <c:h val="0.75704360008239746"/>
        </c:manualLayout>
      </c:layout>
      <c:doughnutChart>
        <c:varyColors val="1"/>
        <c:ser>
          <c:idx val="0"/>
          <c:order val="0"/>
          <c:tx>
            <c:v>data</c:v>
          </c:tx>
          <c:spPr>
            <a:ln w="31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3175">
                <a:solidFill>
                  <a:srgbClr val="4472C4"/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1-D796-4661-834F-D4E3188F7935}"/>
              </c:ext>
            </c:extLst>
          </c:dPt>
          <c:dPt>
            <c:idx val="1"/>
            <c:bubble3D val="0"/>
            <c:spPr>
              <a:solidFill>
                <a:srgbClr val="79BAEA"/>
              </a:solidFill>
              <a:ln w="3175">
                <a:solidFill>
                  <a:srgbClr val="79BAEA"/>
                </a:solidFill>
              </a:ln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3-D796-4661-834F-D4E3188F7935}"/>
              </c:ext>
            </c:extLst>
          </c:dPt>
          <c:dPt>
            <c:idx val="2"/>
            <c:bubble3D val="0"/>
            <c:spPr>
              <a:noFill/>
              <a:ln w="3175">
                <a:solidFill>
                  <a:schemeClr val="bg1">
                    <a:lumMod val="50000"/>
                  </a:schemeClr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5-D796-4661-834F-D4E3188F7935}"/>
              </c:ext>
            </c:extLst>
          </c:dPt>
          <c:dLbls>
            <c:dLbl>
              <c:idx val="0"/>
              <c:layout>
                <c:manualLayout>
                  <c:x val="0.25463664531707764"/>
                  <c:y val="-0.3748352527618408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20943519999999999"/>
                      <c:h val="0.3554278000000000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D796-4661-834F-D4E3188F7935}"/>
                </c:ext>
              </c:extLst>
            </c:dLbl>
            <c:dLbl>
              <c:idx val="1"/>
              <c:layout>
                <c:manualLayout>
                  <c:x val="-0.27861058712005615"/>
                  <c:y val="0.2118549942970275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19011120000000001"/>
                      <c:h val="0.38697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D796-4661-834F-D4E3188F7935}"/>
                </c:ext>
              </c:extLst>
            </c:dLbl>
            <c:dLbl>
              <c:idx val="2"/>
              <c:delete val="1"/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D796-4661-834F-D4E3188F793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vertOverflow="overflow" horzOverflow="overflow" wrap="square" lIns="38100" tIns="19050" rIns="38100" bIns="19050" anchor="ctr">
                <a:noAutofit/>
              </a:bodyPr>
              <a:lstStyle/>
              <a:p>
                <a:pPr>
                  <a:defRPr sz="800" b="1" smtId="4294967295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5="http://schemas.microsoft.com/office/drawing/2012/chart" uri="{CE6537A1-D6FC-4f65-9D91-7224C49458BB}"/>
            </c:extLst>
          </c:dLbls>
          <c:cat>
            <c:strRef>
              <c:f>'for chart'!$A$2:$A$4</c:f>
              <c:strCache>
                <c:ptCount val="3"/>
                <c:pt idx="0">
                  <c:v>definitely</c:v>
                </c:pt>
                <c:pt idx="1">
                  <c:v>to some extent</c:v>
                </c:pt>
                <c:pt idx="2">
                  <c:v>blank</c:v>
                </c:pt>
              </c:strCache>
            </c:strRef>
          </c:cat>
          <c:val>
            <c:numRef>
              <c:f>'for chart'!$B$2:$B$4</c:f>
              <c:numCache>
                <c:formatCode>0%</c:formatCode>
                <c:ptCount val="3"/>
                <c:pt idx="0">
                  <c:v>0.43</c:v>
                </c:pt>
                <c:pt idx="1">
                  <c:v>0.3</c:v>
                </c:pt>
                <c:pt idx="2">
                  <c:v>0.28000000000000003</c:v>
                </c:pt>
              </c:numCache>
            </c:numRef>
          </c:val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6-D796-4661-834F-D4E3188F7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catterChart>
        <c:scatterStyle val="lineMarker"/>
        <c:varyColors val="0"/>
        <c:ser>
          <c:idx val="1"/>
          <c:order val="1"/>
          <c:tx>
            <c:v>label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Lit>
              <c:formatCode>General</c:formatCode>
              <c:ptCount val="1"/>
              <c:pt idx="0">
                <c:v>0</c:v>
              </c:pt>
            </c:numLit>
          </c:xVal>
          <c:yVal>
            <c:numLit>
              <c:formatCode>General</c:formatCode>
              <c:ptCount val="1"/>
              <c:pt idx="0">
                <c:v>-2.5</c:v>
              </c:pt>
            </c:numLit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7-D796-4661-834F-D4E3188F7935}"/>
            </c:ext>
          </c:extLst>
        </c:ser>
        <c:ser>
          <c:idx val="2"/>
          <c:order val="2"/>
          <c:tx>
            <c:v>endpoints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Ref>
              <c:f>'for chart'!$J$3:$J$12</c:f>
              <c:numCache>
                <c:formatCode>General</c:formatCode>
                <c:ptCount val="10"/>
                <c:pt idx="0">
                  <c:v>0.2</c:v>
                </c:pt>
                <c:pt idx="1">
                  <c:v>2.5</c:v>
                </c:pt>
                <c:pt idx="2">
                  <c:v>-3</c:v>
                </c:pt>
                <c:pt idx="3">
                  <c:v>-1.5</c:v>
                </c:pt>
                <c:pt idx="4">
                  <c:v>0.2</c:v>
                </c:pt>
                <c:pt idx="5">
                  <c:v>2.5</c:v>
                </c:pt>
                <c:pt idx="6">
                  <c:v>-3</c:v>
                </c:pt>
                <c:pt idx="7">
                  <c:v>-1.5</c:v>
                </c:pt>
                <c:pt idx="8">
                  <c:v>0.2</c:v>
                </c:pt>
                <c:pt idx="9">
                  <c:v>2.5</c:v>
                </c:pt>
              </c:numCache>
            </c:numRef>
          </c:xVal>
          <c:yVal>
            <c:numRef>
              <c:f>'for chart'!$K$3:$K$12</c:f>
              <c:numCache>
                <c:formatCode>General</c:formatCode>
                <c:ptCount val="10"/>
                <c:pt idx="0">
                  <c:v>-5.5</c:v>
                </c:pt>
                <c:pt idx="1">
                  <c:v>-5.5</c:v>
                </c:pt>
                <c:pt idx="2">
                  <c:v>-6</c:v>
                </c:pt>
                <c:pt idx="3">
                  <c:v>-6</c:v>
                </c:pt>
                <c:pt idx="4">
                  <c:v>-6</c:v>
                </c:pt>
                <c:pt idx="5">
                  <c:v>-6</c:v>
                </c:pt>
                <c:pt idx="6">
                  <c:v>-5.95</c:v>
                </c:pt>
                <c:pt idx="7">
                  <c:v>-5.9</c:v>
                </c:pt>
                <c:pt idx="8">
                  <c:v>-6</c:v>
                </c:pt>
                <c:pt idx="9">
                  <c:v>-6</c:v>
                </c:pt>
              </c:numCache>
            </c:numRef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8-D796-4661-834F-D4E3188F7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5408063"/>
        <c:axId val="1575410655"/>
      </c:scatterChart>
      <c:valAx>
        <c:axId val="1575408063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out"/>
        <c:minorTickMark val="none"/>
        <c:tickLblPos val="nextTo"/>
        <c:crossAx val="1575410655"/>
        <c:crosses val="autoZero"/>
        <c:crossBetween val="midCat"/>
        <c:majorUnit val="0.5"/>
      </c:valAx>
      <c:valAx>
        <c:axId val="1575410655"/>
        <c:scaling>
          <c:orientation val="minMax"/>
          <c:max val="1"/>
          <c:min val="-6"/>
        </c:scaling>
        <c:delete val="1"/>
        <c:axPos val="l"/>
        <c:numFmt formatCode="General" sourceLinked="1"/>
        <c:majorTickMark val="out"/>
        <c:minorTickMark val="none"/>
        <c:tickLblPos val="nextTo"/>
        <c:crossAx val="1575408063"/>
        <c:crosses val="autoZero"/>
        <c:crossBetween val="midCat"/>
        <c:majorUnit val="0.5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 smtId="4294967295"/>
      </a:pPr>
      <a:endParaRPr lang="en-US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617600202560425"/>
          <c:y val="8.8772699236869812E-2"/>
          <c:w val="0.63265830278396606"/>
          <c:h val="0.75704360008239746"/>
        </c:manualLayout>
      </c:layout>
      <c:doughnutChart>
        <c:varyColors val="1"/>
        <c:ser>
          <c:idx val="0"/>
          <c:order val="0"/>
          <c:tx>
            <c:v>data</c:v>
          </c:tx>
          <c:spPr>
            <a:ln w="31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3175">
                <a:solidFill>
                  <a:srgbClr val="4472C4"/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1-7E6D-4A7C-B630-599E8B4BD8C7}"/>
              </c:ext>
            </c:extLst>
          </c:dPt>
          <c:dPt>
            <c:idx val="1"/>
            <c:bubble3D val="0"/>
            <c:spPr>
              <a:solidFill>
                <a:srgbClr val="79BAEA"/>
              </a:solidFill>
              <a:ln w="3175">
                <a:solidFill>
                  <a:srgbClr val="79BAEA"/>
                </a:solidFill>
              </a:ln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3-7E6D-4A7C-B630-599E8B4BD8C7}"/>
              </c:ext>
            </c:extLst>
          </c:dPt>
          <c:dPt>
            <c:idx val="2"/>
            <c:bubble3D val="0"/>
            <c:spPr>
              <a:noFill/>
              <a:ln w="3175">
                <a:solidFill>
                  <a:schemeClr val="bg1">
                    <a:lumMod val="50000"/>
                  </a:schemeClr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5-7E6D-4A7C-B630-599E8B4BD8C7}"/>
              </c:ext>
            </c:extLst>
          </c:dPt>
          <c:dLbls>
            <c:dLbl>
              <c:idx val="0"/>
              <c:layout>
                <c:manualLayout>
                  <c:x val="0.25463664531707764"/>
                  <c:y val="-0.3748352527618408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20943519999999999"/>
                      <c:h val="0.3554278000000000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7E6D-4A7C-B630-599E8B4BD8C7}"/>
                </c:ext>
              </c:extLst>
            </c:dLbl>
            <c:dLbl>
              <c:idx val="1"/>
              <c:layout>
                <c:manualLayout>
                  <c:x val="-0.27501979470252991"/>
                  <c:y val="0.2118549942970275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19011120000000001"/>
                      <c:h val="0.38697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7E6D-4A7C-B630-599E8B4BD8C7}"/>
                </c:ext>
              </c:extLst>
            </c:dLbl>
            <c:dLbl>
              <c:idx val="2"/>
              <c:delete val="1"/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E6D-4A7C-B630-599E8B4BD8C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vertOverflow="overflow" horzOverflow="overflow" wrap="square" lIns="38100" tIns="19050" rIns="38100" bIns="19050" anchor="ctr">
                <a:noAutofit/>
              </a:bodyPr>
              <a:lstStyle/>
              <a:p>
                <a:pPr>
                  <a:defRPr sz="800" b="1" smtId="4294967295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5="http://schemas.microsoft.com/office/drawing/2012/chart" uri="{CE6537A1-D6FC-4f65-9D91-7224C49458BB}"/>
            </c:extLst>
          </c:dLbls>
          <c:cat>
            <c:strRef>
              <c:f>'for chart'!$A$2:$A$4</c:f>
              <c:strCache>
                <c:ptCount val="3"/>
                <c:pt idx="0">
                  <c:v>definitely</c:v>
                </c:pt>
                <c:pt idx="1">
                  <c:v>to some extent</c:v>
                </c:pt>
                <c:pt idx="2">
                  <c:v>blank</c:v>
                </c:pt>
              </c:strCache>
            </c:strRef>
          </c:cat>
          <c:val>
            <c:numRef>
              <c:f>'for chart'!$B$2:$B$4</c:f>
              <c:numCache>
                <c:formatCode>0%</c:formatCode>
                <c:ptCount val="3"/>
                <c:pt idx="0">
                  <c:v>0.35</c:v>
                </c:pt>
                <c:pt idx="1">
                  <c:v>0.43</c:v>
                </c:pt>
                <c:pt idx="2">
                  <c:v>0.22</c:v>
                </c:pt>
              </c:numCache>
            </c:numRef>
          </c:val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6-7E6D-4A7C-B630-599E8B4BD8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catterChart>
        <c:scatterStyle val="lineMarker"/>
        <c:varyColors val="0"/>
        <c:ser>
          <c:idx val="1"/>
          <c:order val="1"/>
          <c:tx>
            <c:v>label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Lit>
              <c:formatCode>General</c:formatCode>
              <c:ptCount val="1"/>
              <c:pt idx="0">
                <c:v>0</c:v>
              </c:pt>
            </c:numLit>
          </c:xVal>
          <c:yVal>
            <c:numLit>
              <c:formatCode>General</c:formatCode>
              <c:ptCount val="1"/>
              <c:pt idx="0">
                <c:v>-2.5</c:v>
              </c:pt>
            </c:numLit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7-7E6D-4A7C-B630-599E8B4BD8C7}"/>
            </c:ext>
          </c:extLst>
        </c:ser>
        <c:ser>
          <c:idx val="2"/>
          <c:order val="2"/>
          <c:tx>
            <c:v>endpoints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Ref>
              <c:f>'for chart'!$J$3:$J$12</c:f>
              <c:numCache>
                <c:formatCode>General</c:formatCode>
                <c:ptCount val="10"/>
                <c:pt idx="0">
                  <c:v>0.2</c:v>
                </c:pt>
                <c:pt idx="1">
                  <c:v>2.5</c:v>
                </c:pt>
                <c:pt idx="2">
                  <c:v>-3</c:v>
                </c:pt>
                <c:pt idx="3">
                  <c:v>-1.5</c:v>
                </c:pt>
                <c:pt idx="4">
                  <c:v>0.2</c:v>
                </c:pt>
                <c:pt idx="5">
                  <c:v>2.5</c:v>
                </c:pt>
                <c:pt idx="6">
                  <c:v>-3</c:v>
                </c:pt>
                <c:pt idx="7">
                  <c:v>-1.5</c:v>
                </c:pt>
                <c:pt idx="8">
                  <c:v>0.2</c:v>
                </c:pt>
                <c:pt idx="9">
                  <c:v>2.5</c:v>
                </c:pt>
              </c:numCache>
            </c:numRef>
          </c:xVal>
          <c:yVal>
            <c:numRef>
              <c:f>'for chart'!$K$3:$K$12</c:f>
              <c:numCache>
                <c:formatCode>General</c:formatCode>
                <c:ptCount val="10"/>
                <c:pt idx="0">
                  <c:v>-5.5</c:v>
                </c:pt>
                <c:pt idx="1">
                  <c:v>-5.5</c:v>
                </c:pt>
                <c:pt idx="2">
                  <c:v>-6</c:v>
                </c:pt>
                <c:pt idx="3">
                  <c:v>-6</c:v>
                </c:pt>
                <c:pt idx="4">
                  <c:v>-6</c:v>
                </c:pt>
                <c:pt idx="5">
                  <c:v>-6</c:v>
                </c:pt>
                <c:pt idx="6">
                  <c:v>-5.95</c:v>
                </c:pt>
                <c:pt idx="7">
                  <c:v>-5.9</c:v>
                </c:pt>
                <c:pt idx="8">
                  <c:v>-6</c:v>
                </c:pt>
                <c:pt idx="9">
                  <c:v>-6</c:v>
                </c:pt>
              </c:numCache>
            </c:numRef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8-7E6D-4A7C-B630-599E8B4BD8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5408063"/>
        <c:axId val="1575410655"/>
      </c:scatterChart>
      <c:valAx>
        <c:axId val="1575408063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out"/>
        <c:minorTickMark val="none"/>
        <c:tickLblPos val="nextTo"/>
        <c:crossAx val="1575410655"/>
        <c:crosses val="autoZero"/>
        <c:crossBetween val="midCat"/>
        <c:majorUnit val="0.5"/>
      </c:valAx>
      <c:valAx>
        <c:axId val="1575410655"/>
        <c:scaling>
          <c:orientation val="minMax"/>
          <c:max val="1"/>
          <c:min val="-6"/>
        </c:scaling>
        <c:delete val="1"/>
        <c:axPos val="l"/>
        <c:numFmt formatCode="General" sourceLinked="1"/>
        <c:majorTickMark val="out"/>
        <c:minorTickMark val="none"/>
        <c:tickLblPos val="nextTo"/>
        <c:crossAx val="1575408063"/>
        <c:crosses val="autoZero"/>
        <c:crossBetween val="midCat"/>
        <c:majorUnit val="0.5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 smtId="4294967295"/>
      </a:pPr>
      <a:endParaRPr lang="en-US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617600202560425"/>
          <c:y val="8.8772699236869812E-2"/>
          <c:w val="0.63265830278396606"/>
          <c:h val="0.75704360008239746"/>
        </c:manualLayout>
      </c:layout>
      <c:doughnutChart>
        <c:varyColors val="1"/>
        <c:ser>
          <c:idx val="0"/>
          <c:order val="0"/>
          <c:tx>
            <c:v>data</c:v>
          </c:tx>
          <c:spPr>
            <a:ln w="31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3175">
                <a:solidFill>
                  <a:srgbClr val="4472C4"/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1-E4C8-43E9-95E2-E0457D0832FF}"/>
              </c:ext>
            </c:extLst>
          </c:dPt>
          <c:dPt>
            <c:idx val="1"/>
            <c:bubble3D val="0"/>
            <c:spPr>
              <a:solidFill>
                <a:srgbClr val="79BAEA"/>
              </a:solidFill>
              <a:ln w="3175">
                <a:solidFill>
                  <a:srgbClr val="79BAEA"/>
                </a:solidFill>
              </a:ln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3-E4C8-43E9-95E2-E0457D0832FF}"/>
              </c:ext>
            </c:extLst>
          </c:dPt>
          <c:dPt>
            <c:idx val="2"/>
            <c:bubble3D val="0"/>
            <c:spPr>
              <a:noFill/>
              <a:ln w="3175">
                <a:solidFill>
                  <a:schemeClr val="bg1">
                    <a:lumMod val="50000"/>
                  </a:schemeClr>
                </a:solidFill>
              </a:ln>
              <a:effectLst/>
            </c:spPr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6="http://schemas.microsoft.com/office/drawing/2014/chart" uri="{C3380CC4-5D6E-409C-BE32-E72D297353CC}">
                <c16:uniqueId val="{00000005-E4C8-43E9-95E2-E0457D0832FF}"/>
              </c:ext>
            </c:extLst>
          </c:dPt>
          <c:dLbls>
            <c:dLbl>
              <c:idx val="0"/>
              <c:layout>
                <c:manualLayout>
                  <c:x val="0.2474864274263382"/>
                  <c:y val="-0.374835550785064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20943519999999999"/>
                      <c:h val="0.3554278000000000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E4C8-43E9-95E2-E0457D0832FF}"/>
                </c:ext>
              </c:extLst>
            </c:dLbl>
            <c:dLbl>
              <c:idx val="1"/>
              <c:layout>
                <c:manualLayout>
                  <c:x val="-0.2584846019744873"/>
                  <c:y val="0.2207775115966796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vertOverflow="overflow" horzOverflow="overflow" wrap="square" lIns="0" tIns="0" rIns="0" bIns="0" anchor="ctr">
                  <a:noAutofit/>
                </a:bodyPr>
                <a:lstStyle/>
                <a:p>
                  <a:pPr>
                    <a:defRPr sz="800" b="1" smtId="4294967295"/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>
                  <c15:layout>
                    <c:manualLayout>
                      <c:w val="0.19011120000000001"/>
                      <c:h val="0.38697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E4C8-43E9-95E2-E0457D0832FF}"/>
                </c:ext>
              </c:extLst>
            </c:dLbl>
            <c:dLbl>
              <c:idx val="2"/>
              <c:delete val="1"/>
  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4C8-43E9-95E2-E0457D0832F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vertOverflow="overflow" horzOverflow="overflow" wrap="square" lIns="38100" tIns="19050" rIns="38100" bIns="19050" anchor="ctr">
                <a:noAutofit/>
              </a:bodyPr>
              <a:lstStyle/>
              <a:p>
                <a:pPr>
                  <a:defRPr sz="800" b="1" smtId="4294967295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  <c:ext xmlns:c15="http://schemas.microsoft.com/office/drawing/2012/chart" uri="{CE6537A1-D6FC-4f65-9D91-7224C49458BB}"/>
            </c:extLst>
          </c:dLbls>
          <c:cat>
            <c:strRef>
              <c:f>'for chart'!$A$2:$A$4</c:f>
              <c:strCache>
                <c:ptCount val="3"/>
                <c:pt idx="0">
                  <c:v>very good</c:v>
                </c:pt>
                <c:pt idx="1">
                  <c:v>fairly good</c:v>
                </c:pt>
                <c:pt idx="2">
                  <c:v>blank</c:v>
                </c:pt>
              </c:strCache>
            </c:strRef>
          </c:cat>
          <c:val>
            <c:numRef>
              <c:f>'for chart'!$B$2:$B$4</c:f>
              <c:numCache>
                <c:formatCode>0%</c:formatCode>
                <c:ptCount val="3"/>
                <c:pt idx="0">
                  <c:v>0.1</c:v>
                </c:pt>
                <c:pt idx="1">
                  <c:v>0.35</c:v>
                </c:pt>
                <c:pt idx="2">
                  <c:v>0.55000000000000004</c:v>
                </c:pt>
              </c:numCache>
            </c:numRef>
          </c:val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6-E4C8-43E9-95E2-E0457D0832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catterChart>
        <c:scatterStyle val="lineMarker"/>
        <c:varyColors val="0"/>
        <c:ser>
          <c:idx val="1"/>
          <c:order val="1"/>
          <c:tx>
            <c:v>label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Lit>
              <c:formatCode>General</c:formatCode>
              <c:ptCount val="1"/>
              <c:pt idx="0">
                <c:v>0</c:v>
              </c:pt>
            </c:numLit>
          </c:xVal>
          <c:yVal>
            <c:numLit>
              <c:formatCode>General</c:formatCode>
              <c:ptCount val="1"/>
              <c:pt idx="0">
                <c:v>-2.5</c:v>
              </c:pt>
            </c:numLit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7-E4C8-43E9-95E2-E0457D0832FF}"/>
            </c:ext>
          </c:extLst>
        </c:ser>
        <c:ser>
          <c:idx val="2"/>
          <c:order val="2"/>
          <c:tx>
            <c:v>endpoints</c:v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xVal>
            <c:numRef>
              <c:f>'for chart'!$J$3:$J$12</c:f>
              <c:numCache>
                <c:formatCode>General</c:formatCode>
                <c:ptCount val="10"/>
                <c:pt idx="0">
                  <c:v>0.2</c:v>
                </c:pt>
                <c:pt idx="1">
                  <c:v>2.5</c:v>
                </c:pt>
                <c:pt idx="2">
                  <c:v>-3</c:v>
                </c:pt>
                <c:pt idx="3">
                  <c:v>-1.5</c:v>
                </c:pt>
                <c:pt idx="4">
                  <c:v>0.2</c:v>
                </c:pt>
                <c:pt idx="5">
                  <c:v>2.5</c:v>
                </c:pt>
                <c:pt idx="6">
                  <c:v>-3</c:v>
                </c:pt>
                <c:pt idx="7">
                  <c:v>-1.5</c:v>
                </c:pt>
                <c:pt idx="8">
                  <c:v>0.2</c:v>
                </c:pt>
                <c:pt idx="9">
                  <c:v>2.5</c:v>
                </c:pt>
              </c:numCache>
            </c:numRef>
          </c:xVal>
          <c:yVal>
            <c:numRef>
              <c:f>'for chart'!$K$3:$K$12</c:f>
              <c:numCache>
                <c:formatCode>General</c:formatCode>
                <c:ptCount val="10"/>
                <c:pt idx="0">
                  <c:v>-5.5</c:v>
                </c:pt>
                <c:pt idx="1">
                  <c:v>-5.5</c:v>
                </c:pt>
                <c:pt idx="2">
                  <c:v>-6</c:v>
                </c:pt>
                <c:pt idx="3">
                  <c:v>-6</c:v>
                </c:pt>
                <c:pt idx="4">
                  <c:v>-6</c:v>
                </c:pt>
                <c:pt idx="5">
                  <c:v>-6</c:v>
                </c:pt>
                <c:pt idx="6">
                  <c:v>-5.95</c:v>
                </c:pt>
                <c:pt idx="7">
                  <c:v>-5.9</c:v>
                </c:pt>
                <c:pt idx="8">
                  <c:v>-6</c:v>
                </c:pt>
                <c:pt idx="9">
                  <c:v>-6</c:v>
                </c:pt>
              </c:numCache>
            </c:numRef>
          </c:yVal>
          <c:smooth val="0"/>
      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      <c:ext xmlns:c16="http://schemas.microsoft.com/office/drawing/2014/chart" uri="{C3380CC4-5D6E-409C-BE32-E72D297353CC}">
              <c16:uniqueId val="{00000008-E4C8-43E9-95E2-E0457D0832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5408063"/>
        <c:axId val="1575410655"/>
      </c:scatterChart>
      <c:valAx>
        <c:axId val="1575408063"/>
        <c:scaling>
          <c:orientation val="minMax"/>
          <c:max val="3"/>
          <c:min val="-3"/>
        </c:scaling>
        <c:delete val="1"/>
        <c:axPos val="b"/>
        <c:numFmt formatCode="General" sourceLinked="1"/>
        <c:majorTickMark val="out"/>
        <c:minorTickMark val="none"/>
        <c:tickLblPos val="nextTo"/>
        <c:crossAx val="1575410655"/>
        <c:crosses val="autoZero"/>
        <c:crossBetween val="midCat"/>
        <c:majorUnit val="0.5"/>
      </c:valAx>
      <c:valAx>
        <c:axId val="1575410655"/>
        <c:scaling>
          <c:orientation val="minMax"/>
          <c:max val="1"/>
          <c:min val="-6"/>
        </c:scaling>
        <c:delete val="1"/>
        <c:axPos val="l"/>
        <c:numFmt formatCode="General" sourceLinked="1"/>
        <c:majorTickMark val="out"/>
        <c:minorTickMark val="none"/>
        <c:tickLblPos val="nextTo"/>
        <c:crossAx val="1575408063"/>
        <c:crosses val="autoZero"/>
        <c:crossBetween val="midCat"/>
        <c:majorUnit val="0.5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 smtId="4294967295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BF79F4C-B00E-4A53-8B9F-0442116DF7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58D66F-4FBA-4C09-96CD-533B64F016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FCBA55-D39F-4B13-875B-2967E476FC3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6FA558-41FA-4DC6-AD9A-AF994CC90E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572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CB1F309B-FEEC-4B6E-AD8F-609EE2230CF2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EE3C124-AAC2-4A53-97B5-4F188F523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117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https://gp-patient.co.uk/PatientExperiences?practicecode=H81062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3C124-AAC2-4A53-97B5-4F188F52358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136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https://gp-patient.co.uk/PatientExperiences?practicecode=H81062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3C124-AAC2-4A53-97B5-4F188F52358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2978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Output layout">
    <p:bg bwMode="blackWhite"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45AE963A-3CA1-4B7F-B0CF-B13BA1642D48}"/>
              </a:ext>
            </a:extLst>
          </p:cNvPr>
          <p:cNvSpPr/>
          <p:nvPr userDrawn="1"/>
        </p:nvSpPr>
        <p:spPr bwMode="gray">
          <a:xfrm>
            <a:off x="-4720" y="3928366"/>
            <a:ext cx="2712533" cy="2276875"/>
          </a:xfrm>
          <a:custGeom>
            <a:avLst/>
            <a:gdLst>
              <a:gd name="connsiteX0" fmla="*/ 0 w 2740850"/>
              <a:gd name="connsiteY0" fmla="*/ 0 h 2276875"/>
              <a:gd name="connsiteX1" fmla="*/ 2520107 w 2740850"/>
              <a:gd name="connsiteY1" fmla="*/ 0 h 2276875"/>
              <a:gd name="connsiteX2" fmla="*/ 2740850 w 2740850"/>
              <a:gd name="connsiteY2" fmla="*/ 220743 h 2276875"/>
              <a:gd name="connsiteX3" fmla="*/ 2740850 w 2740850"/>
              <a:gd name="connsiteY3" fmla="*/ 2056132 h 2276875"/>
              <a:gd name="connsiteX4" fmla="*/ 2520107 w 2740850"/>
              <a:gd name="connsiteY4" fmla="*/ 2276875 h 2276875"/>
              <a:gd name="connsiteX5" fmla="*/ 0 w 2740850"/>
              <a:gd name="connsiteY5" fmla="*/ 2276875 h 2276875"/>
              <a:gd name="connsiteX6" fmla="*/ 91440 w 2740850"/>
              <a:gd name="connsiteY6" fmla="*/ 91440 h 227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40850" h="2276875">
                <a:moveTo>
                  <a:pt x="0" y="0"/>
                </a:moveTo>
                <a:lnTo>
                  <a:pt x="2520107" y="0"/>
                </a:lnTo>
                <a:cubicBezTo>
                  <a:pt x="2642020" y="0"/>
                  <a:pt x="2740850" y="98830"/>
                  <a:pt x="2740850" y="220743"/>
                </a:cubicBezTo>
                <a:lnTo>
                  <a:pt x="2740850" y="2056132"/>
                </a:lnTo>
                <a:cubicBezTo>
                  <a:pt x="2740850" y="2178045"/>
                  <a:pt x="2642020" y="2276875"/>
                  <a:pt x="2520107" y="2276875"/>
                </a:cubicBezTo>
                <a:lnTo>
                  <a:pt x="0" y="2276875"/>
                </a:lnTo>
              </a:path>
            </a:pathLst>
          </a:custGeom>
          <a:solidFill>
            <a:schemeClr val="bg1"/>
          </a:solidFill>
          <a:ln w="28575"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Freeform: Shape 115">
            <a:extLst>
              <a:ext uri="{FF2B5EF4-FFF2-40B4-BE49-F238E27FC236}">
                <a16:creationId xmlns:a16="http://schemas.microsoft.com/office/drawing/2014/main" id="{7FB657C1-74DA-4EF6-B156-16EEAE2380A1}"/>
              </a:ext>
            </a:extLst>
          </p:cNvPr>
          <p:cNvSpPr/>
          <p:nvPr userDrawn="1"/>
        </p:nvSpPr>
        <p:spPr>
          <a:xfrm>
            <a:off x="3101102" y="838770"/>
            <a:ext cx="9090899" cy="5366471"/>
          </a:xfrm>
          <a:custGeom>
            <a:avLst/>
            <a:gdLst>
              <a:gd name="connsiteX0" fmla="*/ 9090899 w 9090899"/>
              <a:gd name="connsiteY0" fmla="*/ 5366471 h 5366471"/>
              <a:gd name="connsiteX1" fmla="*/ 317373 w 9090899"/>
              <a:gd name="connsiteY1" fmla="*/ 5366471 h 5366471"/>
              <a:gd name="connsiteX2" fmla="*/ 0 w 9090899"/>
              <a:gd name="connsiteY2" fmla="*/ 5049098 h 5366471"/>
              <a:gd name="connsiteX3" fmla="*/ 0 w 9090899"/>
              <a:gd name="connsiteY3" fmla="*/ 317373 h 5366471"/>
              <a:gd name="connsiteX4" fmla="*/ 317373 w 9090899"/>
              <a:gd name="connsiteY4" fmla="*/ 0 h 5366471"/>
              <a:gd name="connsiteX5" fmla="*/ 9090899 w 9090899"/>
              <a:gd name="connsiteY5" fmla="*/ 0 h 5366471"/>
              <a:gd name="connsiteX6" fmla="*/ 9182339 w 9182339"/>
              <a:gd name="connsiteY6" fmla="*/ 5457911 h 5457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90899" h="5366471">
                <a:moveTo>
                  <a:pt x="9090899" y="5366471"/>
                </a:moveTo>
                <a:lnTo>
                  <a:pt x="317373" y="5366471"/>
                </a:lnTo>
                <a:cubicBezTo>
                  <a:pt x="142093" y="5366471"/>
                  <a:pt x="0" y="5224378"/>
                  <a:pt x="0" y="5049098"/>
                </a:cubicBezTo>
                <a:lnTo>
                  <a:pt x="0" y="317373"/>
                </a:lnTo>
                <a:cubicBezTo>
                  <a:pt x="0" y="142093"/>
                  <a:pt x="142093" y="0"/>
                  <a:pt x="317373" y="0"/>
                </a:cubicBezTo>
                <a:lnTo>
                  <a:pt x="9090899" y="0"/>
                </a:lnTo>
              </a:path>
            </a:pathLst>
          </a:cu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D7426116-6B3A-4498-851D-8EBBB9970ED7}"/>
              </a:ext>
            </a:extLst>
          </p:cNvPr>
          <p:cNvSpPr/>
          <p:nvPr userDrawn="1"/>
        </p:nvSpPr>
        <p:spPr bwMode="gray">
          <a:xfrm>
            <a:off x="-1161" y="838770"/>
            <a:ext cx="2712533" cy="2843106"/>
          </a:xfrm>
          <a:custGeom>
            <a:avLst/>
            <a:gdLst>
              <a:gd name="connsiteX0" fmla="*/ 0 w 2712533"/>
              <a:gd name="connsiteY0" fmla="*/ 0 h 3208824"/>
              <a:gd name="connsiteX1" fmla="*/ 2420294 w 2712533"/>
              <a:gd name="connsiteY1" fmla="*/ 0 h 3208824"/>
              <a:gd name="connsiteX2" fmla="*/ 2712533 w 2712533"/>
              <a:gd name="connsiteY2" fmla="*/ 292239 h 3208824"/>
              <a:gd name="connsiteX3" fmla="*/ 2712533 w 2712533"/>
              <a:gd name="connsiteY3" fmla="*/ 2916585 h 3208824"/>
              <a:gd name="connsiteX4" fmla="*/ 2420294 w 2712533"/>
              <a:gd name="connsiteY4" fmla="*/ 3208824 h 3208824"/>
              <a:gd name="connsiteX5" fmla="*/ 0 w 2712533"/>
              <a:gd name="connsiteY5" fmla="*/ 3208824 h 3208824"/>
              <a:gd name="connsiteX6" fmla="*/ 91440 w 2712533"/>
              <a:gd name="connsiteY6" fmla="*/ 91440 h 3208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12533" h="3208824">
                <a:moveTo>
                  <a:pt x="0" y="0"/>
                </a:moveTo>
                <a:lnTo>
                  <a:pt x="2420294" y="0"/>
                </a:lnTo>
                <a:cubicBezTo>
                  <a:pt x="2581693" y="0"/>
                  <a:pt x="2712533" y="130840"/>
                  <a:pt x="2712533" y="292239"/>
                </a:cubicBezTo>
                <a:lnTo>
                  <a:pt x="2712533" y="2916585"/>
                </a:lnTo>
                <a:cubicBezTo>
                  <a:pt x="2712533" y="3077984"/>
                  <a:pt x="2581693" y="3208824"/>
                  <a:pt x="2420294" y="3208824"/>
                </a:cubicBezTo>
                <a:lnTo>
                  <a:pt x="0" y="3208824"/>
                </a:lnTo>
              </a:path>
            </a:pathLst>
          </a:custGeom>
          <a:solidFill>
            <a:schemeClr val="bg1"/>
          </a:solidFill>
          <a:ln w="28575">
            <a:solidFill>
              <a:srgbClr val="79B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BFE4DC7D-8552-4BA9-ABCB-9B288CDAEADA}"/>
              </a:ext>
            </a:extLst>
          </p:cNvPr>
          <p:cNvSpPr/>
          <p:nvPr userDrawn="1"/>
        </p:nvSpPr>
        <p:spPr>
          <a:xfrm>
            <a:off x="184929" y="690997"/>
            <a:ext cx="1773411" cy="290748"/>
          </a:xfrm>
          <a:prstGeom prst="roundRect">
            <a:avLst>
              <a:gd name="adj" fmla="val 50000"/>
            </a:avLst>
          </a:prstGeom>
          <a:solidFill>
            <a:srgbClr val="79BAEA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r>
              <a:rPr lang="en-GB" sz="1600" b="1">
                <a:solidFill>
                  <a:srgbClr val="2F528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details</a:t>
            </a:r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EBC41E9F-C5FD-4591-8E3E-DB21EAFC0D67}"/>
              </a:ext>
            </a:extLst>
          </p:cNvPr>
          <p:cNvSpPr/>
          <p:nvPr userDrawn="1"/>
        </p:nvSpPr>
        <p:spPr>
          <a:xfrm>
            <a:off x="184928" y="3772897"/>
            <a:ext cx="2116521" cy="290748"/>
          </a:xfrm>
          <a:prstGeom prst="roundRect">
            <a:avLst>
              <a:gd name="adj" fmla="val 50000"/>
            </a:avLst>
          </a:prstGeom>
          <a:solidFill>
            <a:srgbClr val="2F528F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0" rtlCol="0" anchor="ctr"/>
          <a:lstStyle/>
          <a:p>
            <a:pPr lvl="0"/>
            <a:r>
              <a:rPr lang="en-GB" sz="1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Overall experience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0BA06CF-8F87-4933-B0AE-DB0849962EE7}"/>
              </a:ext>
            </a:extLst>
          </p:cNvPr>
          <p:cNvSpPr txBox="1"/>
          <p:nvPr userDrawn="1"/>
        </p:nvSpPr>
        <p:spPr>
          <a:xfrm>
            <a:off x="184929" y="4154666"/>
            <a:ext cx="2291215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GB"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Good</a:t>
            </a:r>
            <a:r>
              <a:rPr lang="en-GB" sz="12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overall experience of this GP practice</a:t>
            </a:r>
            <a:endParaRPr lang="en-GB" sz="12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610268AB-A230-4F4C-8504-E05D150A1231}"/>
              </a:ext>
            </a:extLst>
          </p:cNvPr>
          <p:cNvSpPr/>
          <p:nvPr userDrawn="1"/>
        </p:nvSpPr>
        <p:spPr>
          <a:xfrm>
            <a:off x="301925" y="2238566"/>
            <a:ext cx="2019794" cy="56951"/>
          </a:xfrm>
          <a:prstGeom prst="roundRect">
            <a:avLst>
              <a:gd name="adj" fmla="val 50000"/>
            </a:avLst>
          </a:prstGeom>
          <a:solidFill>
            <a:srgbClr val="79B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AA6198EE-2E08-43AD-BF1A-533F79FB494A}"/>
              </a:ext>
            </a:extLst>
          </p:cNvPr>
          <p:cNvSpPr txBox="1"/>
          <p:nvPr userDrawn="1"/>
        </p:nvSpPr>
        <p:spPr>
          <a:xfrm>
            <a:off x="854015" y="2386538"/>
            <a:ext cx="1453419" cy="276999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surveys sent out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EC9F07AE-A4F1-4C3C-8F97-15BB7CF740E4}"/>
              </a:ext>
            </a:extLst>
          </p:cNvPr>
          <p:cNvSpPr txBox="1"/>
          <p:nvPr userDrawn="1"/>
        </p:nvSpPr>
        <p:spPr>
          <a:xfrm>
            <a:off x="854015" y="2805111"/>
            <a:ext cx="1453419" cy="276999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surveys sent back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052C9E11-600F-447E-91B3-C464CF55A8A9}"/>
              </a:ext>
            </a:extLst>
          </p:cNvPr>
          <p:cNvSpPr txBox="1"/>
          <p:nvPr userDrawn="1"/>
        </p:nvSpPr>
        <p:spPr>
          <a:xfrm>
            <a:off x="854014" y="3223683"/>
            <a:ext cx="1453419" cy="276999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lvl="0"/>
            <a:r>
              <a:rPr lang="en-GB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completion rate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70218C1-8FC4-454F-BA9E-DECDCE334322}"/>
              </a:ext>
            </a:extLst>
          </p:cNvPr>
          <p:cNvSpPr txBox="1"/>
          <p:nvPr userDrawn="1"/>
        </p:nvSpPr>
        <p:spPr>
          <a:xfrm>
            <a:off x="854015" y="1891409"/>
            <a:ext cx="1447435" cy="246221"/>
          </a:xfrm>
          <a:prstGeom prst="rect">
            <a:avLst/>
          </a:prstGeom>
          <a:noFill/>
        </p:spPr>
        <p:txBody>
          <a:bodyPr wrap="square" lIns="0" rIns="7200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code</a:t>
            </a:r>
          </a:p>
        </p:txBody>
      </p:sp>
      <p:pic>
        <p:nvPicPr>
          <p:cNvPr id="79" name="Graphic 78" descr="Information outline">
            <a:extLst>
              <a:ext uri="{FF2B5EF4-FFF2-40B4-BE49-F238E27FC236}">
                <a16:creationId xmlns:a16="http://schemas.microsoft.com/office/drawing/2014/main" id="{E8B1673E-1331-48F3-AB3E-CD608EF5567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 bwMode="black">
          <a:xfrm>
            <a:off x="184929" y="6321135"/>
            <a:ext cx="203490" cy="203490"/>
          </a:xfrm>
          <a:prstGeom prst="rect">
            <a:avLst/>
          </a:prstGeom>
        </p:spPr>
      </p:pic>
      <p:sp>
        <p:nvSpPr>
          <p:cNvPr id="80" name="TextBox 79">
            <a:extLst>
              <a:ext uri="{FF2B5EF4-FFF2-40B4-BE49-F238E27FC236}">
                <a16:creationId xmlns:a16="http://schemas.microsoft.com/office/drawing/2014/main" id="{4357F886-57A4-48EB-AAAC-63E4930852DD}"/>
              </a:ext>
            </a:extLst>
          </p:cNvPr>
          <p:cNvSpPr txBox="1"/>
          <p:nvPr userDrawn="1"/>
        </p:nvSpPr>
        <p:spPr bwMode="auto">
          <a:xfrm>
            <a:off x="440564" y="6306732"/>
            <a:ext cx="2281364" cy="337908"/>
          </a:xfrm>
          <a:prstGeom prst="rect">
            <a:avLst/>
          </a:prstGeom>
          <a:noFill/>
          <a:ln w="12700" cap="rnd">
            <a:noFill/>
          </a:ln>
        </p:spPr>
        <p:txBody>
          <a:bodyPr wrap="square" lIns="0" tIns="0" rIns="36000" bIns="0" rtlCol="0" anchor="t">
            <a:noAutofit/>
          </a:bodyPr>
          <a:lstStyle/>
          <a:p>
            <a:pPr>
              <a:lnSpc>
                <a:spcPts val="800"/>
              </a:lnSpc>
              <a:spcAft>
                <a:spcPts val="600"/>
              </a:spcAft>
            </a:pPr>
            <a:r>
              <a:rPr lang="en-US" sz="80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Comparisons with National results or those of the ICS (Integrated Care System) are indicative only, and may not be statistically significant.</a:t>
            </a:r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60C78BEC-AC57-42BF-9A7D-ABBA2A3401BE}"/>
              </a:ext>
            </a:extLst>
          </p:cNvPr>
          <p:cNvSpPr/>
          <p:nvPr userDrawn="1"/>
        </p:nvSpPr>
        <p:spPr>
          <a:xfrm>
            <a:off x="3280285" y="1136848"/>
            <a:ext cx="2808000" cy="2353679"/>
          </a:xfrm>
          <a:prstGeom prst="roundRect">
            <a:avLst>
              <a:gd name="adj" fmla="val 6878"/>
            </a:avLst>
          </a:prstGeom>
          <a:solidFill>
            <a:srgbClr val="F7F7F7"/>
          </a:solidFill>
          <a:ln w="3175">
            <a:solidFill>
              <a:srgbClr val="2F528F">
                <a:alpha val="15000"/>
              </a:srgb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052E776A-BB14-4E9D-BA13-CE2E5596407B}"/>
              </a:ext>
            </a:extLst>
          </p:cNvPr>
          <p:cNvSpPr/>
          <p:nvPr userDrawn="1"/>
        </p:nvSpPr>
        <p:spPr>
          <a:xfrm>
            <a:off x="6255741" y="1136848"/>
            <a:ext cx="2808000" cy="2361427"/>
          </a:xfrm>
          <a:prstGeom prst="roundRect">
            <a:avLst>
              <a:gd name="adj" fmla="val 6878"/>
            </a:avLst>
          </a:prstGeom>
          <a:solidFill>
            <a:srgbClr val="F7F7F7"/>
          </a:solidFill>
          <a:ln w="3175">
            <a:solidFill>
              <a:srgbClr val="2F528F">
                <a:alpha val="15000"/>
              </a:srgb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4436663A-6AB7-4F0B-BBC7-D8122417E1EB}"/>
              </a:ext>
            </a:extLst>
          </p:cNvPr>
          <p:cNvSpPr/>
          <p:nvPr userDrawn="1"/>
        </p:nvSpPr>
        <p:spPr>
          <a:xfrm>
            <a:off x="9231198" y="1136849"/>
            <a:ext cx="2808000" cy="2353678"/>
          </a:xfrm>
          <a:prstGeom prst="roundRect">
            <a:avLst>
              <a:gd name="adj" fmla="val 6878"/>
            </a:avLst>
          </a:prstGeom>
          <a:solidFill>
            <a:srgbClr val="F7F7F7"/>
          </a:solidFill>
          <a:ln w="3175">
            <a:solidFill>
              <a:srgbClr val="2F528F">
                <a:alpha val="15000"/>
              </a:srgb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C1C5D5B3-48CC-4B12-AA32-648EDBF14C5E}"/>
              </a:ext>
            </a:extLst>
          </p:cNvPr>
          <p:cNvSpPr/>
          <p:nvPr userDrawn="1"/>
        </p:nvSpPr>
        <p:spPr>
          <a:xfrm>
            <a:off x="3280285" y="3603504"/>
            <a:ext cx="2808701" cy="2354400"/>
          </a:xfrm>
          <a:prstGeom prst="roundRect">
            <a:avLst>
              <a:gd name="adj" fmla="val 6878"/>
            </a:avLst>
          </a:prstGeom>
          <a:solidFill>
            <a:srgbClr val="F7F7F7"/>
          </a:solidFill>
          <a:ln w="3175">
            <a:solidFill>
              <a:srgbClr val="2F528F">
                <a:alpha val="15000"/>
              </a:srgb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001C1AC4-C503-4512-A1E3-8E46551E677B}"/>
              </a:ext>
            </a:extLst>
          </p:cNvPr>
          <p:cNvSpPr/>
          <p:nvPr userDrawn="1"/>
        </p:nvSpPr>
        <p:spPr>
          <a:xfrm>
            <a:off x="6256091" y="3603504"/>
            <a:ext cx="2808000" cy="2354400"/>
          </a:xfrm>
          <a:prstGeom prst="roundRect">
            <a:avLst>
              <a:gd name="adj" fmla="val 6878"/>
            </a:avLst>
          </a:prstGeom>
          <a:solidFill>
            <a:srgbClr val="F7F7F7"/>
          </a:solidFill>
          <a:ln w="3175">
            <a:solidFill>
              <a:srgbClr val="2F528F">
                <a:alpha val="15000"/>
              </a:srgb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892C3EA0-CB4F-49D0-9A5C-E251DFDB7650}"/>
              </a:ext>
            </a:extLst>
          </p:cNvPr>
          <p:cNvSpPr/>
          <p:nvPr userDrawn="1"/>
        </p:nvSpPr>
        <p:spPr>
          <a:xfrm>
            <a:off x="9231197" y="3603504"/>
            <a:ext cx="2808000" cy="2354400"/>
          </a:xfrm>
          <a:prstGeom prst="roundRect">
            <a:avLst>
              <a:gd name="adj" fmla="val 6878"/>
            </a:avLst>
          </a:prstGeom>
          <a:solidFill>
            <a:srgbClr val="F7F7F7"/>
          </a:solidFill>
          <a:ln w="3175">
            <a:solidFill>
              <a:srgbClr val="2F528F">
                <a:alpha val="15000"/>
              </a:srgb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AC2B3D3A-4225-448E-BE52-35EB5FB43217}"/>
              </a:ext>
            </a:extLst>
          </p:cNvPr>
          <p:cNvSpPr/>
          <p:nvPr userDrawn="1"/>
        </p:nvSpPr>
        <p:spPr>
          <a:xfrm>
            <a:off x="3491771" y="690997"/>
            <a:ext cx="2604229" cy="290748"/>
          </a:xfrm>
          <a:prstGeom prst="roundRect">
            <a:avLst>
              <a:gd name="adj" fmla="val 50000"/>
            </a:avLst>
          </a:prstGeom>
          <a:solidFill>
            <a:srgbClr val="2F528F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0" rtlCol="0" anchor="ctr"/>
          <a:lstStyle/>
          <a:p>
            <a:r>
              <a:rPr lang="en-GB" sz="1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Accessing the practice</a:t>
            </a:r>
          </a:p>
        </p:txBody>
      </p:sp>
    </p:spTree>
    <p:extLst>
      <p:ext uri="{BB962C8B-B14F-4D97-AF65-F5344CB8AC3E}">
        <p14:creationId xmlns:p14="http://schemas.microsoft.com/office/powerpoint/2010/main" val="2801870225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4088" userDrawn="1">
          <p15:clr>
            <a:srgbClr val="FBAE40"/>
          </p15:clr>
        </p15:guide>
        <p15:guide id="2" pos="143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BAA87D2-2394-4D8F-9059-7E6803E8D2F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black">
          <a:xfrm>
            <a:off x="172996" y="159935"/>
            <a:ext cx="2545491" cy="409172"/>
          </a:xfrm>
          <a:prstGeom prst="rect">
            <a:avLst/>
          </a:prstGeom>
        </p:spPr>
      </p:pic>
      <p:pic>
        <p:nvPicPr>
          <p:cNvPr id="8" name="Picture 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D651FDF8-C625-4C6E-910E-3BFD97C3DD2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5425" y="158911"/>
            <a:ext cx="1004244" cy="403064"/>
          </a:xfrm>
          <a:prstGeom prst="rect">
            <a:avLst/>
          </a:prstGeom>
        </p:spPr>
      </p:pic>
      <p:sp>
        <p:nvSpPr>
          <p:cNvPr id="86" name="TextBox 85">
            <a:extLst>
              <a:ext uri="{FF2B5EF4-FFF2-40B4-BE49-F238E27FC236}">
                <a16:creationId xmlns:a16="http://schemas.microsoft.com/office/drawing/2014/main" id="{A095D1CD-0766-4169-972E-1FD7CCDA6E68}"/>
              </a:ext>
            </a:extLst>
          </p:cNvPr>
          <p:cNvSpPr txBox="1"/>
          <p:nvPr userDrawn="1"/>
        </p:nvSpPr>
        <p:spPr>
          <a:xfrm>
            <a:off x="172996" y="6641769"/>
            <a:ext cx="1260000" cy="12869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defTabSz="914400">
              <a:lnSpc>
                <a:spcPct val="110000"/>
              </a:lnSpc>
              <a:spcBef>
                <a:spcPts val="2400"/>
              </a:spcBef>
              <a:buClr>
                <a:srgbClr val="5BC5F1"/>
              </a:buClr>
              <a:defRPr/>
            </a:pPr>
            <a:r>
              <a:rPr lang="en-GB" sz="800">
                <a:solidFill>
                  <a:schemeClr val="bg1"/>
                </a:solidFill>
                <a:cs typeface="Arial" panose="020B0604020202020204" pitchFamily="34" charset="0"/>
              </a:rPr>
              <a:t>Data by Ipsos</a:t>
            </a:r>
          </a:p>
        </p:txBody>
      </p:sp>
      <p:grpSp>
        <p:nvGrpSpPr>
          <p:cNvPr id="95" name="Group 94">
            <a:extLst>
              <a:ext uri="{FF2B5EF4-FFF2-40B4-BE49-F238E27FC236}">
                <a16:creationId xmlns:a16="http://schemas.microsoft.com/office/drawing/2014/main" id="{2FF45D5A-7C57-4475-9740-788B09266C2E}"/>
              </a:ext>
            </a:extLst>
          </p:cNvPr>
          <p:cNvGrpSpPr/>
          <p:nvPr userDrawn="1"/>
        </p:nvGrpSpPr>
        <p:grpSpPr>
          <a:xfrm>
            <a:off x="11772227" y="6502240"/>
            <a:ext cx="262773" cy="239873"/>
            <a:chOff x="11711671" y="6551207"/>
            <a:chExt cx="295200" cy="269474"/>
          </a:xfrm>
        </p:grpSpPr>
        <p:pic>
          <p:nvPicPr>
            <p:cNvPr id="96" name="Picture 95" descr="Ipsos Logo">
              <a:extLst>
                <a:ext uri="{FF2B5EF4-FFF2-40B4-BE49-F238E27FC236}">
                  <a16:creationId xmlns:a16="http://schemas.microsoft.com/office/drawing/2014/main" id="{56F1B4DC-824B-4CAC-9821-E51A4179A9CF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hq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1711671" y="6551207"/>
              <a:ext cx="295200" cy="2694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7" name="Picture 96" descr="Ipsos Logo">
              <a:extLst>
                <a:ext uri="{FF2B5EF4-FFF2-40B4-BE49-F238E27FC236}">
                  <a16:creationId xmlns:a16="http://schemas.microsoft.com/office/drawing/2014/main" id="{9343FC82-48C5-44C9-8816-A36CA8FA5AB5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1715826" y="6555000"/>
              <a:ext cx="286890" cy="2618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3875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582" userDrawn="1">
          <p15:clr>
            <a:srgbClr val="F26B43"/>
          </p15:clr>
        </p15:guide>
        <p15:guide id="2" pos="110" userDrawn="1">
          <p15:clr>
            <a:srgbClr val="F26B43"/>
          </p15:clr>
        </p15:guide>
        <p15:guide id="3" orient="horz" pos="96" userDrawn="1">
          <p15:clr>
            <a:srgbClr val="F26B43"/>
          </p15:clr>
        </p15:guide>
        <p15:guide id="4" orient="horz" pos="354" userDrawn="1">
          <p15:clr>
            <a:srgbClr val="F26B43"/>
          </p15:clr>
        </p15:guide>
        <p15:guide id="5" pos="1717" userDrawn="1">
          <p15:clr>
            <a:srgbClr val="F26B43"/>
          </p15:clr>
        </p15:guide>
        <p15:guide id="6" pos="846" userDrawn="1">
          <p15:clr>
            <a:srgbClr val="F26B43"/>
          </p15:clr>
        </p15:guide>
        <p15:guide id="7" orient="horz" pos="754" userDrawn="1">
          <p15:clr>
            <a:srgbClr val="F26B43"/>
          </p15:clr>
        </p15:guide>
        <p15:guide id="8" pos="4793" userDrawn="1">
          <p15:clr>
            <a:srgbClr val="F26B43"/>
          </p15:clr>
        </p15:guide>
        <p15:guide id="9" orient="horz" pos="4247" userDrawn="1">
          <p15:clr>
            <a:srgbClr val="F26B43"/>
          </p15:clr>
        </p15:guide>
        <p15:guide id="10" orient="horz" pos="40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3" Type="http://schemas.openxmlformats.org/officeDocument/2006/relationships/hyperlink" Target="https://gp-patient.co.uk/PatientExperiences?practicecode=Y00486" TargetMode="External"/><Relationship Id="rId7" Type="http://schemas.openxmlformats.org/officeDocument/2006/relationships/chart" Target="../charts/chart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10" Type="http://schemas.openxmlformats.org/officeDocument/2006/relationships/chart" Target="../charts/chart7.xml"/><Relationship Id="rId4" Type="http://schemas.openxmlformats.org/officeDocument/2006/relationships/chart" Target="../charts/chart1.xml"/><Relationship Id="rId9" Type="http://schemas.openxmlformats.org/officeDocument/2006/relationships/chart" Target="../charts/char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2.xml"/><Relationship Id="rId3" Type="http://schemas.openxmlformats.org/officeDocument/2006/relationships/hyperlink" Target="https://gp-patient.co.uk/PatientExperiences?practicecode=Y00486" TargetMode="External"/><Relationship Id="rId7" Type="http://schemas.openxmlformats.org/officeDocument/2006/relationships/chart" Target="../charts/chart1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0.xml"/><Relationship Id="rId5" Type="http://schemas.openxmlformats.org/officeDocument/2006/relationships/chart" Target="../charts/chart9.xml"/><Relationship Id="rId10" Type="http://schemas.openxmlformats.org/officeDocument/2006/relationships/chart" Target="../charts/chart14.xml"/><Relationship Id="rId4" Type="http://schemas.openxmlformats.org/officeDocument/2006/relationships/chart" Target="../charts/chart8.xml"/><Relationship Id="rId9" Type="http://schemas.openxmlformats.org/officeDocument/2006/relationships/chart" Target="../charts/char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_Label6">
            <a:extLst>
              <a:ext uri="{FF2B5EF4-FFF2-40B4-BE49-F238E27FC236}">
                <a16:creationId xmlns:a16="http://schemas.microsoft.com/office/drawing/2014/main" id="{94FC8AED-0DF4-4A6B-A86A-FF5327EB40AC}"/>
              </a:ext>
            </a:extLst>
          </p:cNvPr>
          <p:cNvSpPr txBox="1"/>
          <p:nvPr/>
        </p:nvSpPr>
        <p:spPr>
          <a:xfrm>
            <a:off x="9377991" y="1142225"/>
            <a:ext cx="2713341" cy="461665"/>
          </a:xfrm>
          <a:prstGeom prst="rect">
            <a:avLst/>
          </a:prstGeom>
          <a:noFill/>
        </p:spPr>
        <p:txBody>
          <a:bodyPr wrap="square" lIns="0" rIns="180000" rtlCol="0">
            <a:spAutoFit/>
          </a:bodyPr>
          <a:lstStyle/>
          <a:p>
            <a:r>
              <a:rPr lang="en-GB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Helpfulness of receptionists at this GP practice</a:t>
            </a:r>
          </a:p>
        </p:txBody>
      </p:sp>
      <p:sp>
        <p:nvSpPr>
          <p:cNvPr id="120" name="P_Label5">
            <a:extLst>
              <a:ext uri="{FF2B5EF4-FFF2-40B4-BE49-F238E27FC236}">
                <a16:creationId xmlns:a16="http://schemas.microsoft.com/office/drawing/2014/main" id="{6838D674-AED5-45BA-BF51-8990740F4CC8}"/>
              </a:ext>
            </a:extLst>
          </p:cNvPr>
          <p:cNvSpPr txBox="1"/>
          <p:nvPr/>
        </p:nvSpPr>
        <p:spPr>
          <a:xfrm>
            <a:off x="3442426" y="3598860"/>
            <a:ext cx="2734164" cy="461665"/>
          </a:xfrm>
          <a:prstGeom prst="rect">
            <a:avLst/>
          </a:prstGeom>
          <a:noFill/>
        </p:spPr>
        <p:txBody>
          <a:bodyPr wrap="square" lIns="0" rIns="180000" rtlCol="0">
            <a:spAutoFit/>
          </a:bodyPr>
          <a:lstStyle/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atisfied with the general practice appointment times available</a:t>
            </a:r>
          </a:p>
        </p:txBody>
      </p:sp>
      <p:sp>
        <p:nvSpPr>
          <p:cNvPr id="128" name="P_Label4">
            <a:extLst>
              <a:ext uri="{FF2B5EF4-FFF2-40B4-BE49-F238E27FC236}">
                <a16:creationId xmlns:a16="http://schemas.microsoft.com/office/drawing/2014/main" id="{AD0637E0-A68E-45AD-8170-4E813A9181DD}"/>
              </a:ext>
            </a:extLst>
          </p:cNvPr>
          <p:cNvSpPr txBox="1"/>
          <p:nvPr/>
        </p:nvSpPr>
        <p:spPr>
          <a:xfrm>
            <a:off x="6409406" y="3597703"/>
            <a:ext cx="2804400" cy="646331"/>
          </a:xfrm>
          <a:prstGeom prst="rect">
            <a:avLst/>
          </a:prstGeom>
          <a:noFill/>
        </p:spPr>
        <p:txBody>
          <a:bodyPr wrap="square" lIns="0" rIns="180000" rtlCol="0">
            <a:spAutoFit/>
          </a:bodyPr>
          <a:lstStyle/>
          <a:p>
            <a:r>
              <a:rPr lang="en-GB" sz="12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Offered a choice of appointment when last tried to make a general practice appointment</a:t>
            </a:r>
            <a:endParaRPr lang="en-GB" sz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P_Label3">
            <a:extLst>
              <a:ext uri="{FF2B5EF4-FFF2-40B4-BE49-F238E27FC236}">
                <a16:creationId xmlns:a16="http://schemas.microsoft.com/office/drawing/2014/main" id="{D8882235-925C-4D42-BBED-B40A76DB5989}"/>
              </a:ext>
            </a:extLst>
          </p:cNvPr>
          <p:cNvSpPr txBox="1"/>
          <p:nvPr/>
        </p:nvSpPr>
        <p:spPr>
          <a:xfrm>
            <a:off x="9377991" y="3597703"/>
            <a:ext cx="2713341" cy="461665"/>
          </a:xfrm>
          <a:prstGeom prst="rect">
            <a:avLst/>
          </a:prstGeom>
          <a:noFill/>
        </p:spPr>
        <p:txBody>
          <a:bodyPr wrap="square" lIns="0" rIns="180000" rtlCol="0">
            <a:spAutoFit/>
          </a:bodyPr>
          <a:lstStyle/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atisfied with the appointment offered</a:t>
            </a:r>
          </a:p>
        </p:txBody>
      </p:sp>
      <p:sp>
        <p:nvSpPr>
          <p:cNvPr id="141" name="P_Label2">
            <a:extLst>
              <a:ext uri="{FF2B5EF4-FFF2-40B4-BE49-F238E27FC236}">
                <a16:creationId xmlns:a16="http://schemas.microsoft.com/office/drawing/2014/main" id="{ECD1ADA6-616E-41A5-8BAE-60D3366D1005}"/>
              </a:ext>
            </a:extLst>
          </p:cNvPr>
          <p:cNvSpPr txBox="1"/>
          <p:nvPr/>
        </p:nvSpPr>
        <p:spPr>
          <a:xfrm>
            <a:off x="3442426" y="1143637"/>
            <a:ext cx="2629831" cy="461665"/>
          </a:xfrm>
          <a:prstGeom prst="rect">
            <a:avLst/>
          </a:prstGeom>
          <a:noFill/>
        </p:spPr>
        <p:txBody>
          <a:bodyPr wrap="square" lIns="0" rIns="180000" rtlCol="0">
            <a:spAutoFit/>
          </a:bodyPr>
          <a:lstStyle/>
          <a:p>
            <a:r>
              <a:rPr lang="en-GB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Good overall experience of making an appointment</a:t>
            </a:r>
            <a:endParaRPr lang="en-GB" sz="12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6" name="P_Label1">
            <a:extLst>
              <a:ext uri="{FF2B5EF4-FFF2-40B4-BE49-F238E27FC236}">
                <a16:creationId xmlns:a16="http://schemas.microsoft.com/office/drawing/2014/main" id="{14770A15-89E8-4B53-921E-237CF84F933A}"/>
              </a:ext>
            </a:extLst>
          </p:cNvPr>
          <p:cNvSpPr txBox="1"/>
          <p:nvPr/>
        </p:nvSpPr>
        <p:spPr>
          <a:xfrm>
            <a:off x="6409406" y="1142225"/>
            <a:ext cx="2654592" cy="461665"/>
          </a:xfrm>
          <a:prstGeom prst="rect">
            <a:avLst/>
          </a:prstGeom>
          <a:noFill/>
        </p:spPr>
        <p:txBody>
          <a:bodyPr wrap="square" lIns="0" rIns="180000" rtlCol="0">
            <a:spAutoFit/>
          </a:bodyPr>
          <a:lstStyle/>
          <a:p>
            <a:r>
              <a:rPr lang="en-GB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Easy to get through to this GP practice by phone</a:t>
            </a:r>
          </a:p>
        </p:txBody>
      </p:sp>
      <p:sp>
        <p:nvSpPr>
          <p:cNvPr id="86" name="P_Details_Name" descr="P_Details_Name">
            <a:extLst>
              <a:ext uri="{FF2B5EF4-FFF2-40B4-BE49-F238E27FC236}">
                <a16:creationId xmlns:a16="http://schemas.microsoft.com/office/drawing/2014/main" id="{633FE405-105C-4F25-8466-FB35874A6955}"/>
              </a:ext>
            </a:extLst>
          </p:cNvPr>
          <p:cNvSpPr txBox="1"/>
          <p:nvPr/>
        </p:nvSpPr>
        <p:spPr>
          <a:xfrm>
            <a:off x="304800" y="1092241"/>
            <a:ext cx="2239126" cy="448004"/>
          </a:xfrm>
          <a:prstGeom prst="rect">
            <a:avLst/>
          </a:prstGeom>
          <a:noFill/>
        </p:spPr>
        <p:txBody>
          <a:bodyPr wrap="square" lIns="0" rIns="72000" rtlCol="0">
            <a:spAutoFit/>
          </a:bodyPr>
          <a:lstStyle/>
          <a:p>
            <a:pPr>
              <a:lnSpc>
                <a:spcPts val="1400"/>
              </a:lnSpc>
            </a:pPr>
            <a:r>
              <a:rPr lang="en-GB" sz="1200" b="1">
                <a:latin typeface="Arial" panose="020B0604020202020204" pitchFamily="34" charset="0"/>
                <a:cs typeface="Arial" panose="020B0604020202020204" pitchFamily="34" charset="0"/>
              </a:rPr>
              <a:t>Botolph Bridge Community Health Centre</a:t>
            </a:r>
          </a:p>
        </p:txBody>
      </p:sp>
      <p:sp>
        <p:nvSpPr>
          <p:cNvPr id="87" name="P_Details_Address" descr="P_Details_Address">
            <a:extLst>
              <a:ext uri="{FF2B5EF4-FFF2-40B4-BE49-F238E27FC236}">
                <a16:creationId xmlns:a16="http://schemas.microsoft.com/office/drawing/2014/main" id="{81D40347-E4CD-4218-8A5C-AFFDBB93BF17}"/>
              </a:ext>
            </a:extLst>
          </p:cNvPr>
          <p:cNvSpPr txBox="1"/>
          <p:nvPr/>
        </p:nvSpPr>
        <p:spPr>
          <a:xfrm>
            <a:off x="304800" y="1466637"/>
            <a:ext cx="2212265" cy="548640"/>
          </a:xfrm>
          <a:prstGeom prst="rect">
            <a:avLst/>
          </a:prstGeom>
          <a:noFill/>
        </p:spPr>
        <p:txBody>
          <a:bodyPr wrap="square" lIns="0" rIns="7200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Botolph Bridge Comm Hlth, Sugar Way, Woodston, Peterborough PE2 9QB</a:t>
            </a:r>
          </a:p>
        </p:txBody>
      </p:sp>
      <p:sp>
        <p:nvSpPr>
          <p:cNvPr id="90" name="S_Completion_Rate" descr="S_Comp_Rate">
            <a:extLst>
              <a:ext uri="{FF2B5EF4-FFF2-40B4-BE49-F238E27FC236}">
                <a16:creationId xmlns:a16="http://schemas.microsoft.com/office/drawing/2014/main" id="{C80A1546-6A3C-4F99-BA0E-458D4ECCB9CD}"/>
              </a:ext>
            </a:extLst>
          </p:cNvPr>
          <p:cNvSpPr txBox="1"/>
          <p:nvPr/>
        </p:nvSpPr>
        <p:spPr>
          <a:xfrm>
            <a:off x="304800" y="3226133"/>
            <a:ext cx="833005" cy="2438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600" b="1">
                <a:latin typeface="Arial" panose="020B0604020202020204" pitchFamily="34" charset="0"/>
                <a:cs typeface="Arial" panose="020B0604020202020204" pitchFamily="34" charset="0"/>
              </a:rPr>
              <a:t>24%</a:t>
            </a:r>
          </a:p>
        </p:txBody>
      </p:sp>
      <p:sp>
        <p:nvSpPr>
          <p:cNvPr id="102" name="S_Sent_Out" descr="S_Sent_Out">
            <a:extLst>
              <a:ext uri="{FF2B5EF4-FFF2-40B4-BE49-F238E27FC236}">
                <a16:creationId xmlns:a16="http://schemas.microsoft.com/office/drawing/2014/main" id="{2BFEA012-BF09-43D4-B851-2A19AC879482}"/>
              </a:ext>
            </a:extLst>
          </p:cNvPr>
          <p:cNvSpPr txBox="1"/>
          <p:nvPr/>
        </p:nvSpPr>
        <p:spPr>
          <a:xfrm>
            <a:off x="304800" y="2397271"/>
            <a:ext cx="833005" cy="2438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600" b="1">
                <a:latin typeface="Arial" panose="020B0604020202020204" pitchFamily="34" charset="0"/>
                <a:cs typeface="Arial" panose="020B0604020202020204" pitchFamily="34" charset="0"/>
              </a:rPr>
              <a:t>462</a:t>
            </a:r>
          </a:p>
        </p:txBody>
      </p:sp>
      <p:sp>
        <p:nvSpPr>
          <p:cNvPr id="103" name="S_Sent_Back" descr="S_Sent_Back">
            <a:extLst>
              <a:ext uri="{FF2B5EF4-FFF2-40B4-BE49-F238E27FC236}">
                <a16:creationId xmlns:a16="http://schemas.microsoft.com/office/drawing/2014/main" id="{474B0115-9D70-4726-BC5F-E1F0DA4ACCCE}"/>
              </a:ext>
            </a:extLst>
          </p:cNvPr>
          <p:cNvSpPr txBox="1"/>
          <p:nvPr/>
        </p:nvSpPr>
        <p:spPr>
          <a:xfrm>
            <a:off x="304800" y="2811702"/>
            <a:ext cx="833005" cy="2438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600" b="1">
                <a:latin typeface="Arial" panose="020B0604020202020204" pitchFamily="34" charset="0"/>
                <a:cs typeface="Arial" panose="020B0604020202020204" pitchFamily="34" charset="0"/>
              </a:rPr>
              <a:t>110</a:t>
            </a:r>
          </a:p>
        </p:txBody>
      </p:sp>
      <p:sp>
        <p:nvSpPr>
          <p:cNvPr id="104" name="P_Code" descr="P_Code">
            <a:extLst>
              <a:ext uri="{FF2B5EF4-FFF2-40B4-BE49-F238E27FC236}">
                <a16:creationId xmlns:a16="http://schemas.microsoft.com/office/drawing/2014/main" id="{F51D9529-B224-4A2F-ADEA-421E753D2AEC}"/>
              </a:ext>
            </a:extLst>
          </p:cNvPr>
          <p:cNvSpPr txBox="1"/>
          <p:nvPr/>
        </p:nvSpPr>
        <p:spPr>
          <a:xfrm>
            <a:off x="304800" y="1891372"/>
            <a:ext cx="879600" cy="24384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Y00486</a:t>
            </a:r>
          </a:p>
        </p:txBody>
      </p:sp>
      <p:sp>
        <p:nvSpPr>
          <p:cNvPr id="105" name="More_Info_Label1">
            <a:extLst>
              <a:ext uri="{FF2B5EF4-FFF2-40B4-BE49-F238E27FC236}">
                <a16:creationId xmlns:a16="http://schemas.microsoft.com/office/drawing/2014/main" id="{E6D361E8-FE92-4CCD-A1B7-FB3A5CA8AF70}"/>
              </a:ext>
            </a:extLst>
          </p:cNvPr>
          <p:cNvSpPr txBox="1"/>
          <p:nvPr/>
        </p:nvSpPr>
        <p:spPr>
          <a:xfrm>
            <a:off x="3108326" y="6598359"/>
            <a:ext cx="5506756" cy="259642"/>
          </a:xfrm>
          <a:custGeom>
            <a:avLst/>
            <a:gdLst>
              <a:gd name="connsiteX0" fmla="*/ 0 w 5942465"/>
              <a:gd name="connsiteY0" fmla="*/ 289899 h 289899"/>
              <a:gd name="connsiteX1" fmla="*/ 0 w 5942465"/>
              <a:gd name="connsiteY1" fmla="*/ 221649 h 289899"/>
              <a:gd name="connsiteX2" fmla="*/ 221649 w 5942465"/>
              <a:gd name="connsiteY2" fmla="*/ 0 h 289899"/>
              <a:gd name="connsiteX3" fmla="*/ 5720816 w 5942465"/>
              <a:gd name="connsiteY3" fmla="*/ 0 h 289899"/>
              <a:gd name="connsiteX4" fmla="*/ 5942465 w 5942465"/>
              <a:gd name="connsiteY4" fmla="*/ 221649 h 289899"/>
              <a:gd name="connsiteX5" fmla="*/ 5942465 w 5942465"/>
              <a:gd name="connsiteY5" fmla="*/ 289899 h 289899"/>
              <a:gd name="connsiteX6" fmla="*/ 91440 w 5942465"/>
              <a:gd name="connsiteY6" fmla="*/ 381339 h 381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42465" h="289899">
                <a:moveTo>
                  <a:pt x="0" y="289899"/>
                </a:moveTo>
                <a:lnTo>
                  <a:pt x="0" y="221649"/>
                </a:lnTo>
                <a:cubicBezTo>
                  <a:pt x="0" y="99236"/>
                  <a:pt x="99236" y="0"/>
                  <a:pt x="221649" y="0"/>
                </a:cubicBezTo>
                <a:lnTo>
                  <a:pt x="5720816" y="0"/>
                </a:lnTo>
                <a:cubicBezTo>
                  <a:pt x="5843229" y="0"/>
                  <a:pt x="5942465" y="99236"/>
                  <a:pt x="5942465" y="221649"/>
                </a:cubicBezTo>
                <a:lnTo>
                  <a:pt x="5942465" y="289899"/>
                </a:lnTo>
              </a:path>
            </a:pathLst>
          </a:custGeom>
          <a:solidFill>
            <a:schemeClr val="bg1"/>
          </a:solidFill>
          <a:ln w="28575">
            <a:solidFill>
              <a:srgbClr val="005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72000" rtlCol="0" anchor="t" anchorCtr="0">
            <a:noAutofit/>
          </a:bodyPr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92075" lvl="0" algn="l"/>
            <a:r>
              <a:rPr lang="en-GB" sz="80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For more information about this practice, please go to:</a:t>
            </a:r>
            <a:endParaRPr lang="en-GB" sz="800">
              <a:effectLst/>
              <a:ea typeface="Calibri" panose="020F0502020204030204" pitchFamily="34" charset="0"/>
            </a:endParaRPr>
          </a:p>
        </p:txBody>
      </p:sp>
      <p:sp>
        <p:nvSpPr>
          <p:cNvPr id="28" name="P_Name_Label">
            <a:extLst>
              <a:ext uri="{FF2B5EF4-FFF2-40B4-BE49-F238E27FC236}">
                <a16:creationId xmlns:a16="http://schemas.microsoft.com/office/drawing/2014/main" id="{F3003C1E-57F3-46B0-9651-B24FDBB322D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108325" y="44197"/>
            <a:ext cx="7846545" cy="646331"/>
          </a:xfrm>
          <a:prstGeom prst="rect">
            <a:avLst/>
          </a:prstGeom>
          <a:noFill/>
        </p:spPr>
        <p:txBody>
          <a:bodyPr wrap="square" lIns="0" rIns="0" rtlCol="0" anchor="ctr">
            <a:normAutofit fontScale="85000" lnSpcReduction="20000"/>
          </a:bodyPr>
          <a:lstStyle/>
          <a:p>
            <a:r>
              <a:rPr lang="en-GB" sz="3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Botolph Bridge Community Health Centre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BA91BA5E-151B-4CBF-BB45-3B1B0B919596}"/>
              </a:ext>
            </a:extLst>
          </p:cNvPr>
          <p:cNvSpPr txBox="1"/>
          <p:nvPr/>
        </p:nvSpPr>
        <p:spPr>
          <a:xfrm>
            <a:off x="1511785" y="589502"/>
            <a:ext cx="1214221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50000"/>
              <a:buFont typeface="HelveticaNeueLT Std Lt Cn" panose="020B0406020202030204" pitchFamily="34" charset="0"/>
              <a:buNone/>
              <a:defRPr lang="en-GB"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266700" indent="-26670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SzPct val="80000"/>
              <a:buFont typeface="Segoe UI" panose="020B0502040204020203" pitchFamily="34" charset="0"/>
              <a:buChar char="●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30238" indent="-26035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‒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8742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62063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HelveticaNeueLT Std Lt Cn" panose="020B0406020202030204" pitchFamily="34" charset="0"/>
              <a:buChar char="−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0">
                <a:solidFill>
                  <a:schemeClr val="bg1"/>
                </a:solidFill>
              </a:rPr>
              <a:t>Results from the 2022 survey</a:t>
            </a:r>
          </a:p>
        </p:txBody>
      </p:sp>
      <p:sp>
        <p:nvSpPr>
          <p:cNvPr id="2" name="More_Info_Label" descr="More_Info_Label">
            <a:extLst>
              <a:ext uri="{FF2B5EF4-FFF2-40B4-BE49-F238E27FC236}">
                <a16:creationId xmlns:a16="http://schemas.microsoft.com/office/drawing/2014/main" id="{A0D7B8DF-B67C-4DE4-B64E-0ED2E3F81FFA}"/>
              </a:ext>
            </a:extLst>
          </p:cNvPr>
          <p:cNvSpPr txBox="1"/>
          <p:nvPr/>
        </p:nvSpPr>
        <p:spPr>
          <a:xfrm>
            <a:off x="5521784" y="6620458"/>
            <a:ext cx="3019625" cy="213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u="sng">
                <a:solidFill>
                  <a:srgbClr val="0563C1"/>
                </a:solidFill>
                <a:effectLst/>
                <a:ea typeface="Times New Roman" panose="02020603050405020304" pitchFamily="18" charset="0"/>
                <a:cs typeface="Segoe UI" panose="020B0502040204020203" pitchFamily="34" charset="0"/>
                <a:hlinkClick r:id="rId3"/>
              </a:rPr>
              <a:t>https://gp-patient.co.uk/PatientExperiences?practicecode=Y00486</a:t>
            </a:r>
          </a:p>
        </p:txBody>
      </p:sp>
      <p:graphicFrame>
        <p:nvGraphicFramePr>
          <p:cNvPr id="26" name="P_CHART1" descr="P_CHART1">
            <a:extLst>
              <a:ext uri="{FF2B5EF4-FFF2-40B4-BE49-F238E27FC236}">
                <a16:creationId xmlns:a16="http://schemas.microsoft.com/office/drawing/2014/main" id="{A7A8BDB3-1526-4B83-BF9C-0E9C330154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57788871"/>
              </p:ext>
            </p:extLst>
          </p:nvPr>
        </p:nvGraphicFramePr>
        <p:xfrm>
          <a:off x="3279338" y="1620668"/>
          <a:ext cx="2804400" cy="1207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7" name="P_TABLE1" descr="P_TABLE1&#10;">
            <a:extLst>
              <a:ext uri="{FF2B5EF4-FFF2-40B4-BE49-F238E27FC236}">
                <a16:creationId xmlns:a16="http://schemas.microsoft.com/office/drawing/2014/main" id="{E01F826F-7454-4D92-ADCB-184EE5B8EB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6598810"/>
              </p:ext>
            </p:extLst>
          </p:nvPr>
        </p:nvGraphicFramePr>
        <p:xfrm>
          <a:off x="3279337" y="2716966"/>
          <a:ext cx="2792920" cy="70865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98230">
                  <a:extLst>
                    <a:ext uri="{9D8B030D-6E8A-4147-A177-3AD203B41FA5}">
                      <a16:colId xmlns:a16="http://schemas.microsoft.com/office/drawing/2014/main" val="1618397441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249007182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687068879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338832047"/>
                    </a:ext>
                  </a:extLst>
                </a:gridCol>
              </a:tblGrid>
              <a:tr h="281939">
                <a:tc gridSpan="2"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Very Good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Fairly Good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0488527"/>
                  </a:ext>
                </a:extLst>
              </a:tr>
              <a:tr h="184977">
                <a:tc>
                  <a:txBody>
                    <a:bodyPr/>
                    <a:lstStyle/>
                    <a:p>
                      <a:r>
                        <a:rPr lang="en-GB" sz="800" b="1"/>
                        <a:t>National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56%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23%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33%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14989173"/>
                  </a:ext>
                </a:extLst>
              </a:tr>
              <a:tr h="179416">
                <a:tc>
                  <a:txBody>
                    <a:bodyPr/>
                    <a:lstStyle/>
                    <a:p>
                      <a:r>
                        <a:rPr lang="en-GB" sz="800" b="1"/>
                        <a:t>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57%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23%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593336"/>
                  </a:ext>
                </a:extLst>
              </a:tr>
            </a:tbl>
          </a:graphicData>
        </a:graphic>
      </p:graphicFrame>
      <p:sp>
        <p:nvSpPr>
          <p:cNvPr id="29" name="P_T1" descr="P_T1&#10;">
            <a:extLst>
              <a:ext uri="{FF2B5EF4-FFF2-40B4-BE49-F238E27FC236}">
                <a16:creationId xmlns:a16="http://schemas.microsoft.com/office/drawing/2014/main" id="{A339A496-6739-41ED-ADBE-744F667EF369}"/>
              </a:ext>
            </a:extLst>
          </p:cNvPr>
          <p:cNvSpPr txBox="1"/>
          <p:nvPr/>
        </p:nvSpPr>
        <p:spPr>
          <a:xfrm>
            <a:off x="4434162" y="1982790"/>
            <a:ext cx="646357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/>
              <a:t>31%</a:t>
            </a:r>
          </a:p>
        </p:txBody>
      </p:sp>
      <p:graphicFrame>
        <p:nvGraphicFramePr>
          <p:cNvPr id="30" name="P_CHART2" descr="P_CHART2">
            <a:extLst>
              <a:ext uri="{FF2B5EF4-FFF2-40B4-BE49-F238E27FC236}">
                <a16:creationId xmlns:a16="http://schemas.microsoft.com/office/drawing/2014/main" id="{3C872B50-BDEC-4E6F-A640-E33DAB4B42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93693261"/>
              </p:ext>
            </p:extLst>
          </p:nvPr>
        </p:nvGraphicFramePr>
        <p:xfrm>
          <a:off x="6235343" y="1599191"/>
          <a:ext cx="2793520" cy="1207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1" name="P_TABLE2" descr="P_TABLE2&#10;">
            <a:extLst>
              <a:ext uri="{FF2B5EF4-FFF2-40B4-BE49-F238E27FC236}">
                <a16:creationId xmlns:a16="http://schemas.microsoft.com/office/drawing/2014/main" id="{40C7D4C8-D842-4B0B-B196-C81BDA45C6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011939"/>
              </p:ext>
            </p:extLst>
          </p:nvPr>
        </p:nvGraphicFramePr>
        <p:xfrm>
          <a:off x="6224462" y="2813371"/>
          <a:ext cx="2792920" cy="66559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98230">
                  <a:extLst>
                    <a:ext uri="{9D8B030D-6E8A-4147-A177-3AD203B41FA5}">
                      <a16:colId xmlns:a16="http://schemas.microsoft.com/office/drawing/2014/main" val="1618397441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249007182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687068879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338832047"/>
                    </a:ext>
                  </a:extLst>
                </a:gridCol>
              </a:tblGrid>
              <a:tr h="227456">
                <a:tc gridSpan="2"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Very Easy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Fairly Easy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0488527"/>
                  </a:ext>
                </a:extLst>
              </a:tr>
              <a:tr h="219070">
                <a:tc>
                  <a:txBody>
                    <a:bodyPr/>
                    <a:lstStyle/>
                    <a:p>
                      <a:r>
                        <a:rPr lang="en-GB" sz="800" b="1"/>
                        <a:t>National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53%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14%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38%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14989173"/>
                  </a:ext>
                </a:extLst>
              </a:tr>
              <a:tr h="219070">
                <a:tc>
                  <a:txBody>
                    <a:bodyPr/>
                    <a:lstStyle/>
                    <a:p>
                      <a:r>
                        <a:rPr lang="en-GB" sz="800" b="1"/>
                        <a:t>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55%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14%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41%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593336"/>
                  </a:ext>
                </a:extLst>
              </a:tr>
            </a:tbl>
          </a:graphicData>
        </a:graphic>
      </p:graphicFrame>
      <p:sp>
        <p:nvSpPr>
          <p:cNvPr id="32" name="P_T2" descr="P_T2&#10;">
            <a:extLst>
              <a:ext uri="{FF2B5EF4-FFF2-40B4-BE49-F238E27FC236}">
                <a16:creationId xmlns:a16="http://schemas.microsoft.com/office/drawing/2014/main" id="{01A97967-81D0-4EE8-A2CC-D5926F2B865F}"/>
              </a:ext>
            </a:extLst>
          </p:cNvPr>
          <p:cNvSpPr txBox="1"/>
          <p:nvPr/>
        </p:nvSpPr>
        <p:spPr>
          <a:xfrm>
            <a:off x="7379287" y="1978091"/>
            <a:ext cx="646357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/>
              <a:t>26%</a:t>
            </a:r>
          </a:p>
        </p:txBody>
      </p:sp>
      <p:graphicFrame>
        <p:nvGraphicFramePr>
          <p:cNvPr id="33" name="P_CHART3" descr="P_CHART3">
            <a:extLst>
              <a:ext uri="{FF2B5EF4-FFF2-40B4-BE49-F238E27FC236}">
                <a16:creationId xmlns:a16="http://schemas.microsoft.com/office/drawing/2014/main" id="{6F259E15-DEC7-40EE-AE7A-1BCC8374915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4553414"/>
              </p:ext>
            </p:extLst>
          </p:nvPr>
        </p:nvGraphicFramePr>
        <p:xfrm>
          <a:off x="9225286" y="1585092"/>
          <a:ext cx="2804400" cy="1207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34" name="P_TABLE3" descr="P_TABLE3&#10;">
            <a:extLst>
              <a:ext uri="{FF2B5EF4-FFF2-40B4-BE49-F238E27FC236}">
                <a16:creationId xmlns:a16="http://schemas.microsoft.com/office/drawing/2014/main" id="{5B76A250-0954-4769-BFB8-C1B581EF66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3201748"/>
              </p:ext>
            </p:extLst>
          </p:nvPr>
        </p:nvGraphicFramePr>
        <p:xfrm>
          <a:off x="9225285" y="2710353"/>
          <a:ext cx="2792920" cy="76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98230">
                  <a:extLst>
                    <a:ext uri="{9D8B030D-6E8A-4147-A177-3AD203B41FA5}">
                      <a16:colId xmlns:a16="http://schemas.microsoft.com/office/drawing/2014/main" val="1618397441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249007182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687068879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338832047"/>
                    </a:ext>
                  </a:extLst>
                </a:gridCol>
              </a:tblGrid>
              <a:tr h="299894">
                <a:tc gridSpan="2"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Very Helpful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Fairly Helpful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0488527"/>
                  </a:ext>
                </a:extLst>
              </a:tr>
              <a:tr h="190841">
                <a:tc>
                  <a:txBody>
                    <a:bodyPr/>
                    <a:lstStyle/>
                    <a:p>
                      <a:r>
                        <a:rPr lang="en-GB" sz="800" b="1"/>
                        <a:t>National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82%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37%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45%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14989173"/>
                  </a:ext>
                </a:extLst>
              </a:tr>
              <a:tr h="190841">
                <a:tc>
                  <a:txBody>
                    <a:bodyPr/>
                    <a:lstStyle/>
                    <a:p>
                      <a:r>
                        <a:rPr lang="en-GB" sz="800" b="1"/>
                        <a:t>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82%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47%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593336"/>
                  </a:ext>
                </a:extLst>
              </a:tr>
            </a:tbl>
          </a:graphicData>
        </a:graphic>
      </p:graphicFrame>
      <p:sp>
        <p:nvSpPr>
          <p:cNvPr id="35" name="P_T3" descr="P_T3&#10;">
            <a:extLst>
              <a:ext uri="{FF2B5EF4-FFF2-40B4-BE49-F238E27FC236}">
                <a16:creationId xmlns:a16="http://schemas.microsoft.com/office/drawing/2014/main" id="{00F9F334-61DB-4A4A-8125-48E44A8199A1}"/>
              </a:ext>
            </a:extLst>
          </p:cNvPr>
          <p:cNvSpPr txBox="1"/>
          <p:nvPr/>
        </p:nvSpPr>
        <p:spPr>
          <a:xfrm>
            <a:off x="10380110" y="1955603"/>
            <a:ext cx="646357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/>
              <a:t>67%</a:t>
            </a:r>
          </a:p>
        </p:txBody>
      </p:sp>
      <p:graphicFrame>
        <p:nvGraphicFramePr>
          <p:cNvPr id="36" name="P_CHART4" descr="P_CHART4">
            <a:extLst>
              <a:ext uri="{FF2B5EF4-FFF2-40B4-BE49-F238E27FC236}">
                <a16:creationId xmlns:a16="http://schemas.microsoft.com/office/drawing/2014/main" id="{E14C6B3D-3A67-4234-B7A9-78541D6F5D5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44660486"/>
              </p:ext>
            </p:extLst>
          </p:nvPr>
        </p:nvGraphicFramePr>
        <p:xfrm>
          <a:off x="3275649" y="4159502"/>
          <a:ext cx="2804400" cy="1207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37" name="P_TABLE4" descr="P_TABLE4&#10;">
            <a:extLst>
              <a:ext uri="{FF2B5EF4-FFF2-40B4-BE49-F238E27FC236}">
                <a16:creationId xmlns:a16="http://schemas.microsoft.com/office/drawing/2014/main" id="{505B90FD-5308-454B-864C-511BEDD2EC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8519449"/>
              </p:ext>
            </p:extLst>
          </p:nvPr>
        </p:nvGraphicFramePr>
        <p:xfrm>
          <a:off x="3275648" y="5180299"/>
          <a:ext cx="2792920" cy="76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98230">
                  <a:extLst>
                    <a:ext uri="{9D8B030D-6E8A-4147-A177-3AD203B41FA5}">
                      <a16:colId xmlns:a16="http://schemas.microsoft.com/office/drawing/2014/main" val="1618397441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249007182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687068879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338832047"/>
                    </a:ext>
                  </a:extLst>
                </a:gridCol>
              </a:tblGrid>
              <a:tr h="281939">
                <a:tc gridSpan="2"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Very Satisfied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Fairly Satisfied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0488527"/>
                  </a:ext>
                </a:extLst>
              </a:tr>
              <a:tr h="184977">
                <a:tc>
                  <a:txBody>
                    <a:bodyPr/>
                    <a:lstStyle/>
                    <a:p>
                      <a:r>
                        <a:rPr lang="en-GB" sz="800" b="1"/>
                        <a:t>National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55%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20%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35%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14989173"/>
                  </a:ext>
                </a:extLst>
              </a:tr>
              <a:tr h="179416">
                <a:tc>
                  <a:txBody>
                    <a:bodyPr/>
                    <a:lstStyle/>
                    <a:p>
                      <a:r>
                        <a:rPr lang="en-GB" sz="800" b="1"/>
                        <a:t>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55%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20%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593336"/>
                  </a:ext>
                </a:extLst>
              </a:tr>
            </a:tbl>
          </a:graphicData>
        </a:graphic>
      </p:graphicFrame>
      <p:sp>
        <p:nvSpPr>
          <p:cNvPr id="38" name="P_T4" descr="P_T4&#10;">
            <a:extLst>
              <a:ext uri="{FF2B5EF4-FFF2-40B4-BE49-F238E27FC236}">
                <a16:creationId xmlns:a16="http://schemas.microsoft.com/office/drawing/2014/main" id="{631C08C5-B2BB-488C-98BD-CC7B2B5FED15}"/>
              </a:ext>
            </a:extLst>
          </p:cNvPr>
          <p:cNvSpPr txBox="1"/>
          <p:nvPr/>
        </p:nvSpPr>
        <p:spPr>
          <a:xfrm>
            <a:off x="4430473" y="4504846"/>
            <a:ext cx="646357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/>
              <a:t>32%</a:t>
            </a:r>
          </a:p>
        </p:txBody>
      </p:sp>
      <p:graphicFrame>
        <p:nvGraphicFramePr>
          <p:cNvPr id="39" name="P_CHART5" descr="P_CHART5">
            <a:extLst>
              <a:ext uri="{FF2B5EF4-FFF2-40B4-BE49-F238E27FC236}">
                <a16:creationId xmlns:a16="http://schemas.microsoft.com/office/drawing/2014/main" id="{226ADDA1-CBDE-4731-81F1-BA468EFC5A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51852732"/>
              </p:ext>
            </p:extLst>
          </p:nvPr>
        </p:nvGraphicFramePr>
        <p:xfrm>
          <a:off x="6250467" y="4125946"/>
          <a:ext cx="2804400" cy="1207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40" name="P_TABLE5" descr="P_TABLE5&#10;">
            <a:extLst>
              <a:ext uri="{FF2B5EF4-FFF2-40B4-BE49-F238E27FC236}">
                <a16:creationId xmlns:a16="http://schemas.microsoft.com/office/drawing/2014/main" id="{44144E12-80DA-4A93-87CC-C4BBBC66CF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735420"/>
              </p:ext>
            </p:extLst>
          </p:nvPr>
        </p:nvGraphicFramePr>
        <p:xfrm>
          <a:off x="6323594" y="5499674"/>
          <a:ext cx="2731272" cy="4267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10424">
                  <a:extLst>
                    <a:ext uri="{9D8B030D-6E8A-4147-A177-3AD203B41FA5}">
                      <a16:colId xmlns:a16="http://schemas.microsoft.com/office/drawing/2014/main" val="1618397441"/>
                    </a:ext>
                  </a:extLst>
                </a:gridCol>
                <a:gridCol w="910424">
                  <a:extLst>
                    <a:ext uri="{9D8B030D-6E8A-4147-A177-3AD203B41FA5}">
                      <a16:colId xmlns:a16="http://schemas.microsoft.com/office/drawing/2014/main" val="1249007182"/>
                    </a:ext>
                  </a:extLst>
                </a:gridCol>
                <a:gridCol w="910424">
                  <a:extLst>
                    <a:ext uri="{9D8B030D-6E8A-4147-A177-3AD203B41FA5}">
                      <a16:colId xmlns:a16="http://schemas.microsoft.com/office/drawing/2014/main" val="1687068879"/>
                    </a:ext>
                  </a:extLst>
                </a:gridCol>
              </a:tblGrid>
              <a:tr h="189401">
                <a:tc>
                  <a:txBody>
                    <a:bodyPr/>
                    <a:lstStyle/>
                    <a:p>
                      <a:r>
                        <a:rPr lang="en-GB" sz="800" b="1"/>
                        <a:t>National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59%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Offered a choice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4989173"/>
                  </a:ext>
                </a:extLst>
              </a:tr>
              <a:tr h="189401">
                <a:tc>
                  <a:txBody>
                    <a:bodyPr/>
                    <a:lstStyle/>
                    <a:p>
                      <a:r>
                        <a:rPr lang="en-GB" sz="800" b="1"/>
                        <a:t>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57%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Offered a choice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593336"/>
                  </a:ext>
                </a:extLst>
              </a:tr>
            </a:tbl>
          </a:graphicData>
        </a:graphic>
      </p:graphicFrame>
      <p:sp>
        <p:nvSpPr>
          <p:cNvPr id="41" name="P_T5" descr="P_T5&#10;">
            <a:extLst>
              <a:ext uri="{FF2B5EF4-FFF2-40B4-BE49-F238E27FC236}">
                <a16:creationId xmlns:a16="http://schemas.microsoft.com/office/drawing/2014/main" id="{F696D8A3-4A69-4C70-83DB-F5E7C38E21E1}"/>
              </a:ext>
            </a:extLst>
          </p:cNvPr>
          <p:cNvSpPr txBox="1"/>
          <p:nvPr/>
        </p:nvSpPr>
        <p:spPr>
          <a:xfrm>
            <a:off x="7405291" y="4504846"/>
            <a:ext cx="646357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/>
              <a:t>41%</a:t>
            </a:r>
          </a:p>
        </p:txBody>
      </p:sp>
      <p:graphicFrame>
        <p:nvGraphicFramePr>
          <p:cNvPr id="42" name="P_CHART6" descr="P_CHART6">
            <a:extLst>
              <a:ext uri="{FF2B5EF4-FFF2-40B4-BE49-F238E27FC236}">
                <a16:creationId xmlns:a16="http://schemas.microsoft.com/office/drawing/2014/main" id="{DADEE161-F98F-4676-B6ED-30C42517EB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29909971"/>
              </p:ext>
            </p:extLst>
          </p:nvPr>
        </p:nvGraphicFramePr>
        <p:xfrm>
          <a:off x="9225285" y="4117557"/>
          <a:ext cx="2804400" cy="1207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43" name="P_T6" descr="P_T6&#10;">
            <a:extLst>
              <a:ext uri="{FF2B5EF4-FFF2-40B4-BE49-F238E27FC236}">
                <a16:creationId xmlns:a16="http://schemas.microsoft.com/office/drawing/2014/main" id="{4B22DE65-6483-4F6E-84AA-A03E63C7910C}"/>
              </a:ext>
            </a:extLst>
          </p:cNvPr>
          <p:cNvSpPr txBox="1"/>
          <p:nvPr/>
        </p:nvSpPr>
        <p:spPr>
          <a:xfrm>
            <a:off x="10380109" y="4504846"/>
            <a:ext cx="646357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/>
              <a:t>65%</a:t>
            </a:r>
          </a:p>
        </p:txBody>
      </p:sp>
      <p:graphicFrame>
        <p:nvGraphicFramePr>
          <p:cNvPr id="44" name="P_TABLE6" descr="P_TABLE6&#10;">
            <a:extLst>
              <a:ext uri="{FF2B5EF4-FFF2-40B4-BE49-F238E27FC236}">
                <a16:creationId xmlns:a16="http://schemas.microsoft.com/office/drawing/2014/main" id="{2566EC29-E1A5-485B-9252-F453191546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3800055"/>
              </p:ext>
            </p:extLst>
          </p:nvPr>
        </p:nvGraphicFramePr>
        <p:xfrm>
          <a:off x="9298411" y="5499674"/>
          <a:ext cx="2731272" cy="4267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54481">
                  <a:extLst>
                    <a:ext uri="{9D8B030D-6E8A-4147-A177-3AD203B41FA5}">
                      <a16:colId xmlns:a16="http://schemas.microsoft.com/office/drawing/2014/main" val="1618397441"/>
                    </a:ext>
                  </a:extLst>
                </a:gridCol>
                <a:gridCol w="518746">
                  <a:extLst>
                    <a:ext uri="{9D8B030D-6E8A-4147-A177-3AD203B41FA5}">
                      <a16:colId xmlns:a16="http://schemas.microsoft.com/office/drawing/2014/main" val="1249007182"/>
                    </a:ext>
                  </a:extLst>
                </a:gridCol>
                <a:gridCol w="1558045">
                  <a:extLst>
                    <a:ext uri="{9D8B030D-6E8A-4147-A177-3AD203B41FA5}">
                      <a16:colId xmlns:a16="http://schemas.microsoft.com/office/drawing/2014/main" val="1687068879"/>
                    </a:ext>
                  </a:extLst>
                </a:gridCol>
              </a:tblGrid>
              <a:tr h="213360">
                <a:tc>
                  <a:txBody>
                    <a:bodyPr/>
                    <a:lstStyle/>
                    <a:p>
                      <a:r>
                        <a:rPr lang="en-GB" sz="800" b="1"/>
                        <a:t>National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72%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Satisfied with the appointment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4989173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r>
                        <a:rPr lang="en-GB" sz="800" b="1"/>
                        <a:t>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73%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GB" sz="800"/>
                        <a:t>Satisfied with the appointment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593336"/>
                  </a:ext>
                </a:extLst>
              </a:tr>
            </a:tbl>
          </a:graphicData>
        </a:graphic>
      </p:graphicFrame>
      <p:graphicFrame>
        <p:nvGraphicFramePr>
          <p:cNvPr id="45" name="P_CHART7" descr="P_CHART7">
            <a:extLst>
              <a:ext uri="{FF2B5EF4-FFF2-40B4-BE49-F238E27FC236}">
                <a16:creationId xmlns:a16="http://schemas.microsoft.com/office/drawing/2014/main" id="{0EE8387E-3EFC-43E7-B99C-6E1D3D7757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38166284"/>
              </p:ext>
            </p:extLst>
          </p:nvPr>
        </p:nvGraphicFramePr>
        <p:xfrm>
          <a:off x="29116" y="4339782"/>
          <a:ext cx="2525148" cy="1207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46" name="P_TABLE7" descr="P_TABLE7&#10;">
            <a:extLst>
              <a:ext uri="{FF2B5EF4-FFF2-40B4-BE49-F238E27FC236}">
                <a16:creationId xmlns:a16="http://schemas.microsoft.com/office/drawing/2014/main" id="{48EF7113-7967-43D0-95CF-42CB543F42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7620821"/>
              </p:ext>
            </p:extLst>
          </p:nvPr>
        </p:nvGraphicFramePr>
        <p:xfrm>
          <a:off x="29115" y="5452858"/>
          <a:ext cx="2514812" cy="76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28703">
                  <a:extLst>
                    <a:ext uri="{9D8B030D-6E8A-4147-A177-3AD203B41FA5}">
                      <a16:colId xmlns:a16="http://schemas.microsoft.com/office/drawing/2014/main" val="1618397441"/>
                    </a:ext>
                  </a:extLst>
                </a:gridCol>
                <a:gridCol w="628703">
                  <a:extLst>
                    <a:ext uri="{9D8B030D-6E8A-4147-A177-3AD203B41FA5}">
                      <a16:colId xmlns:a16="http://schemas.microsoft.com/office/drawing/2014/main" val="1249007182"/>
                    </a:ext>
                  </a:extLst>
                </a:gridCol>
                <a:gridCol w="628703">
                  <a:extLst>
                    <a:ext uri="{9D8B030D-6E8A-4147-A177-3AD203B41FA5}">
                      <a16:colId xmlns:a16="http://schemas.microsoft.com/office/drawing/2014/main" val="1687068879"/>
                    </a:ext>
                  </a:extLst>
                </a:gridCol>
                <a:gridCol w="628703">
                  <a:extLst>
                    <a:ext uri="{9D8B030D-6E8A-4147-A177-3AD203B41FA5}">
                      <a16:colId xmlns:a16="http://schemas.microsoft.com/office/drawing/2014/main" val="1338832047"/>
                    </a:ext>
                  </a:extLst>
                </a:gridCol>
              </a:tblGrid>
              <a:tr h="281939">
                <a:tc gridSpan="2"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Very Good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Fairly Good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0488527"/>
                  </a:ext>
                </a:extLst>
              </a:tr>
              <a:tr h="184977">
                <a:tc>
                  <a:txBody>
                    <a:bodyPr/>
                    <a:lstStyle/>
                    <a:p>
                      <a:r>
                        <a:rPr lang="en-GB" sz="800" b="1"/>
                        <a:t>National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72%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38%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35%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14989173"/>
                  </a:ext>
                </a:extLst>
              </a:tr>
              <a:tr h="179416">
                <a:tc>
                  <a:txBody>
                    <a:bodyPr/>
                    <a:lstStyle/>
                    <a:p>
                      <a:r>
                        <a:rPr lang="en-GB" sz="800" b="1"/>
                        <a:t>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72%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36%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593336"/>
                  </a:ext>
                </a:extLst>
              </a:tr>
            </a:tbl>
          </a:graphicData>
        </a:graphic>
      </p:graphicFrame>
      <p:sp>
        <p:nvSpPr>
          <p:cNvPr id="48" name="P_T7" descr="P_T7&#10;">
            <a:extLst>
              <a:ext uri="{FF2B5EF4-FFF2-40B4-BE49-F238E27FC236}">
                <a16:creationId xmlns:a16="http://schemas.microsoft.com/office/drawing/2014/main" id="{C8F08215-F3C9-49B3-BD99-7EB698357B96}"/>
              </a:ext>
            </a:extLst>
          </p:cNvPr>
          <p:cNvSpPr txBox="1"/>
          <p:nvPr/>
        </p:nvSpPr>
        <p:spPr>
          <a:xfrm>
            <a:off x="995523" y="4711654"/>
            <a:ext cx="581995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45%</a:t>
            </a:r>
          </a:p>
        </p:txBody>
      </p:sp>
    </p:spTree>
    <p:extLst>
      <p:ext uri="{BB962C8B-B14F-4D97-AF65-F5344CB8AC3E}">
        <p14:creationId xmlns:p14="http://schemas.microsoft.com/office/powerpoint/2010/main" val="3750318585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_Label6">
            <a:extLst>
              <a:ext uri="{FF2B5EF4-FFF2-40B4-BE49-F238E27FC236}">
                <a16:creationId xmlns:a16="http://schemas.microsoft.com/office/drawing/2014/main" id="{ECD1ADA6-616E-41A5-8BAE-60D3366D1005}"/>
              </a:ext>
            </a:extLst>
          </p:cNvPr>
          <p:cNvSpPr txBox="1"/>
          <p:nvPr/>
        </p:nvSpPr>
        <p:spPr>
          <a:xfrm>
            <a:off x="9312224" y="3609460"/>
            <a:ext cx="2868852" cy="276999"/>
          </a:xfrm>
          <a:prstGeom prst="rect">
            <a:avLst/>
          </a:prstGeom>
          <a:noFill/>
        </p:spPr>
        <p:txBody>
          <a:bodyPr wrap="square" lIns="0" rIns="180000" rtlCol="0">
            <a:spAutoFit/>
          </a:bodyPr>
          <a:lstStyle/>
          <a:p>
            <a:r>
              <a:rPr lang="en-GB" sz="12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 patient’s needs were met</a:t>
            </a:r>
            <a:endParaRPr lang="en-GB" sz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P_Label5">
            <a:extLst>
              <a:ext uri="{FF2B5EF4-FFF2-40B4-BE49-F238E27FC236}">
                <a16:creationId xmlns:a16="http://schemas.microsoft.com/office/drawing/2014/main" id="{D8882235-925C-4D42-BBED-B40A76DB5989}"/>
              </a:ext>
            </a:extLst>
          </p:cNvPr>
          <p:cNvSpPr txBox="1"/>
          <p:nvPr/>
        </p:nvSpPr>
        <p:spPr>
          <a:xfrm>
            <a:off x="6368790" y="3597703"/>
            <a:ext cx="2696966" cy="646331"/>
          </a:xfrm>
          <a:prstGeom prst="rect">
            <a:avLst/>
          </a:prstGeom>
          <a:noFill/>
        </p:spPr>
        <p:txBody>
          <a:bodyPr wrap="square" lIns="0" rIns="180000" rtlCol="0">
            <a:spAutoFit/>
          </a:bodyPr>
          <a:lstStyle/>
          <a:p>
            <a:r>
              <a:rPr lang="en-GB" sz="12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 patient had confidence and trust in the healthcare professional they saw or spoke to</a:t>
            </a:r>
            <a:endParaRPr lang="en-GB"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8" name="P_Label4">
            <a:extLst>
              <a:ext uri="{FF2B5EF4-FFF2-40B4-BE49-F238E27FC236}">
                <a16:creationId xmlns:a16="http://schemas.microsoft.com/office/drawing/2014/main" id="{AD0637E0-A68E-45AD-8170-4E813A9181DD}"/>
              </a:ext>
            </a:extLst>
          </p:cNvPr>
          <p:cNvSpPr txBox="1"/>
          <p:nvPr/>
        </p:nvSpPr>
        <p:spPr>
          <a:xfrm>
            <a:off x="3417844" y="3587388"/>
            <a:ext cx="2731492" cy="646331"/>
          </a:xfrm>
          <a:prstGeom prst="rect">
            <a:avLst/>
          </a:prstGeom>
          <a:noFill/>
        </p:spPr>
        <p:txBody>
          <a:bodyPr wrap="square" lIns="0" rIns="180000" rtlCol="0">
            <a:spAutoFit/>
          </a:bodyPr>
          <a:lstStyle/>
          <a:p>
            <a:r>
              <a:rPr lang="en-GB" sz="12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 patient was involved as much as they wanted to be in decisions about their care and treatment</a:t>
            </a:r>
            <a:endParaRPr lang="en-GB"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0" name="P_Label3">
            <a:extLst>
              <a:ext uri="{FF2B5EF4-FFF2-40B4-BE49-F238E27FC236}">
                <a16:creationId xmlns:a16="http://schemas.microsoft.com/office/drawing/2014/main" id="{6838D674-AED5-45BA-BF51-8990740F4CC8}"/>
              </a:ext>
            </a:extLst>
          </p:cNvPr>
          <p:cNvSpPr txBox="1"/>
          <p:nvPr/>
        </p:nvSpPr>
        <p:spPr>
          <a:xfrm>
            <a:off x="9312224" y="1126142"/>
            <a:ext cx="2789045" cy="646331"/>
          </a:xfrm>
          <a:prstGeom prst="rect">
            <a:avLst/>
          </a:prstGeom>
          <a:noFill/>
        </p:spPr>
        <p:txBody>
          <a:bodyPr wrap="square" lIns="0" rIns="180000" rtlCol="0">
            <a:spAutoFit/>
          </a:bodyPr>
          <a:lstStyle/>
          <a:p>
            <a:r>
              <a:rPr lang="en-GB" sz="12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 healthcare professional was good at treating the patient with care and concern</a:t>
            </a:r>
            <a:endParaRPr lang="en-GB"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3" name="P_Label2">
            <a:extLst>
              <a:ext uri="{FF2B5EF4-FFF2-40B4-BE49-F238E27FC236}">
                <a16:creationId xmlns:a16="http://schemas.microsoft.com/office/drawing/2014/main" id="{94FC8AED-0DF4-4A6B-A86A-FF5327EB40AC}"/>
              </a:ext>
            </a:extLst>
          </p:cNvPr>
          <p:cNvSpPr txBox="1"/>
          <p:nvPr/>
        </p:nvSpPr>
        <p:spPr>
          <a:xfrm>
            <a:off x="6368790" y="1132225"/>
            <a:ext cx="2761950" cy="461665"/>
          </a:xfrm>
          <a:prstGeom prst="rect">
            <a:avLst/>
          </a:prstGeom>
          <a:noFill/>
        </p:spPr>
        <p:txBody>
          <a:bodyPr wrap="square" lIns="0" rIns="180000" rtlCol="0">
            <a:spAutoFit/>
          </a:bodyPr>
          <a:lstStyle/>
          <a:p>
            <a:r>
              <a:rPr lang="en-GB" sz="12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 healthcare professional was good at listening to the patient</a:t>
            </a:r>
            <a:endParaRPr lang="en-GB" sz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6" name="P_Label1">
            <a:extLst>
              <a:ext uri="{FF2B5EF4-FFF2-40B4-BE49-F238E27FC236}">
                <a16:creationId xmlns:a16="http://schemas.microsoft.com/office/drawing/2014/main" id="{14770A15-89E8-4B53-921E-237CF84F933A}"/>
              </a:ext>
            </a:extLst>
          </p:cNvPr>
          <p:cNvSpPr txBox="1"/>
          <p:nvPr/>
        </p:nvSpPr>
        <p:spPr>
          <a:xfrm>
            <a:off x="3417844" y="1126143"/>
            <a:ext cx="2693357" cy="646331"/>
          </a:xfrm>
          <a:prstGeom prst="rect">
            <a:avLst/>
          </a:prstGeom>
          <a:noFill/>
        </p:spPr>
        <p:txBody>
          <a:bodyPr wrap="square" lIns="0" rIns="180000" rtlCol="0">
            <a:spAutoFit/>
          </a:bodyPr>
          <a:lstStyle/>
          <a:p>
            <a:r>
              <a:rPr lang="en-GB" sz="12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 healthcare professional was good at giving the patient enough time</a:t>
            </a:r>
            <a:endParaRPr lang="en-GB"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P_Name">
            <a:extLst>
              <a:ext uri="{FF2B5EF4-FFF2-40B4-BE49-F238E27FC236}">
                <a16:creationId xmlns:a16="http://schemas.microsoft.com/office/drawing/2014/main" id="{9E8195CF-515D-4C34-9902-8A149097831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108325" y="44197"/>
            <a:ext cx="7846545" cy="646331"/>
          </a:xfrm>
          <a:prstGeom prst="rect">
            <a:avLst/>
          </a:prstGeom>
          <a:noFill/>
        </p:spPr>
        <p:txBody>
          <a:bodyPr wrap="square" lIns="0" rIns="0" rtlCol="0" anchor="ctr">
            <a:normAutofit fontScale="85000" lnSpcReduction="20000"/>
          </a:bodyPr>
          <a:lstStyle/>
          <a:p>
            <a:r>
              <a:rPr lang="en-GB" sz="3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Botolph Bridge Community Health Centre</a:t>
            </a:r>
          </a:p>
        </p:txBody>
      </p:sp>
      <p:sp>
        <p:nvSpPr>
          <p:cNvPr id="193" name="P_Results">
            <a:extLst>
              <a:ext uri="{FF2B5EF4-FFF2-40B4-BE49-F238E27FC236}">
                <a16:creationId xmlns:a16="http://schemas.microsoft.com/office/drawing/2014/main" id="{630D6EB2-F65E-470E-AC97-2519BD0D4AFF}"/>
              </a:ext>
            </a:extLst>
          </p:cNvPr>
          <p:cNvSpPr txBox="1"/>
          <p:nvPr/>
        </p:nvSpPr>
        <p:spPr>
          <a:xfrm>
            <a:off x="1511785" y="589502"/>
            <a:ext cx="1214221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50000"/>
              <a:buFont typeface="HelveticaNeueLT Std Lt Cn" panose="020B0406020202030204" pitchFamily="34" charset="0"/>
              <a:buNone/>
              <a:defRPr lang="en-GB"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266700" indent="-26670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SzPct val="80000"/>
              <a:buFont typeface="Segoe UI" panose="020B0502040204020203" pitchFamily="34" charset="0"/>
              <a:buChar char="●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30238" indent="-260350" algn="l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‒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8742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62063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HelveticaNeueLT Std Lt Cn" panose="020B0406020202030204" pitchFamily="34" charset="0"/>
              <a:buChar char="−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0">
                <a:solidFill>
                  <a:schemeClr val="bg1"/>
                </a:solidFill>
              </a:rPr>
              <a:t>Results from the 2022 survey</a:t>
            </a:r>
          </a:p>
        </p:txBody>
      </p:sp>
      <p:sp>
        <p:nvSpPr>
          <p:cNvPr id="68" name="P_Details_Name">
            <a:extLst>
              <a:ext uri="{FF2B5EF4-FFF2-40B4-BE49-F238E27FC236}">
                <a16:creationId xmlns:a16="http://schemas.microsoft.com/office/drawing/2014/main" id="{8AAFDFC6-D951-42FC-A860-4BC6764D3CE5}"/>
              </a:ext>
            </a:extLst>
          </p:cNvPr>
          <p:cNvSpPr txBox="1"/>
          <p:nvPr/>
        </p:nvSpPr>
        <p:spPr>
          <a:xfrm>
            <a:off x="304800" y="1092241"/>
            <a:ext cx="2239126" cy="448004"/>
          </a:xfrm>
          <a:prstGeom prst="rect">
            <a:avLst/>
          </a:prstGeom>
          <a:noFill/>
        </p:spPr>
        <p:txBody>
          <a:bodyPr wrap="square" lIns="0" rIns="72000" rtlCol="0">
            <a:spAutoFit/>
          </a:bodyPr>
          <a:lstStyle/>
          <a:p>
            <a:pPr>
              <a:lnSpc>
                <a:spcPts val="1400"/>
              </a:lnSpc>
            </a:pPr>
            <a:r>
              <a:rPr lang="en-GB" sz="1200" b="1">
                <a:latin typeface="Arial" panose="020B0604020202020204" pitchFamily="34" charset="0"/>
                <a:cs typeface="Arial" panose="020B0604020202020204" pitchFamily="34" charset="0"/>
              </a:rPr>
              <a:t>Botolph Bridge Community Health Centre</a:t>
            </a:r>
          </a:p>
        </p:txBody>
      </p:sp>
      <p:sp>
        <p:nvSpPr>
          <p:cNvPr id="69" name="P_Address">
            <a:extLst>
              <a:ext uri="{FF2B5EF4-FFF2-40B4-BE49-F238E27FC236}">
                <a16:creationId xmlns:a16="http://schemas.microsoft.com/office/drawing/2014/main" id="{8A4BB8B3-A206-4747-9424-09C417FE1BF3}"/>
              </a:ext>
            </a:extLst>
          </p:cNvPr>
          <p:cNvSpPr txBox="1"/>
          <p:nvPr/>
        </p:nvSpPr>
        <p:spPr>
          <a:xfrm>
            <a:off x="304800" y="1466637"/>
            <a:ext cx="2212265" cy="548640"/>
          </a:xfrm>
          <a:prstGeom prst="rect">
            <a:avLst/>
          </a:prstGeom>
          <a:noFill/>
        </p:spPr>
        <p:txBody>
          <a:bodyPr wrap="square" lIns="0" rIns="7200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Botolph Bridge Comm Hlth, Sugar Way, Woodston, Peterborough PE2 9QB</a:t>
            </a:r>
          </a:p>
        </p:txBody>
      </p:sp>
      <p:sp>
        <p:nvSpPr>
          <p:cNvPr id="70" name="P_Code" descr="P_Code">
            <a:extLst>
              <a:ext uri="{FF2B5EF4-FFF2-40B4-BE49-F238E27FC236}">
                <a16:creationId xmlns:a16="http://schemas.microsoft.com/office/drawing/2014/main" id="{4AC0B48F-707E-4612-94A8-4CC15ADC84F1}"/>
              </a:ext>
            </a:extLst>
          </p:cNvPr>
          <p:cNvSpPr txBox="1"/>
          <p:nvPr/>
        </p:nvSpPr>
        <p:spPr>
          <a:xfrm>
            <a:off x="304800" y="1891372"/>
            <a:ext cx="696686" cy="24384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Y00486</a:t>
            </a:r>
          </a:p>
        </p:txBody>
      </p:sp>
      <p:sp>
        <p:nvSpPr>
          <p:cNvPr id="46" name="S_Completion_Rate" descr="S_Comp_Rate">
            <a:extLst>
              <a:ext uri="{FF2B5EF4-FFF2-40B4-BE49-F238E27FC236}">
                <a16:creationId xmlns:a16="http://schemas.microsoft.com/office/drawing/2014/main" id="{2FBFEA93-CE60-4A82-850D-3E3037E457FC}"/>
              </a:ext>
            </a:extLst>
          </p:cNvPr>
          <p:cNvSpPr txBox="1"/>
          <p:nvPr/>
        </p:nvSpPr>
        <p:spPr>
          <a:xfrm>
            <a:off x="304800" y="3226133"/>
            <a:ext cx="470263" cy="2438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600" b="1">
                <a:latin typeface="Arial" panose="020B0604020202020204" pitchFamily="34" charset="0"/>
                <a:cs typeface="Arial" panose="020B0604020202020204" pitchFamily="34" charset="0"/>
              </a:rPr>
              <a:t>24%</a:t>
            </a:r>
          </a:p>
        </p:txBody>
      </p:sp>
      <p:sp>
        <p:nvSpPr>
          <p:cNvPr id="48" name="S_Sent_Back" descr="S_Sent_Back">
            <a:extLst>
              <a:ext uri="{FF2B5EF4-FFF2-40B4-BE49-F238E27FC236}">
                <a16:creationId xmlns:a16="http://schemas.microsoft.com/office/drawing/2014/main" id="{31B534ED-2715-4AEE-A9C2-1E39A3B35100}"/>
              </a:ext>
            </a:extLst>
          </p:cNvPr>
          <p:cNvSpPr txBox="1"/>
          <p:nvPr/>
        </p:nvSpPr>
        <p:spPr>
          <a:xfrm>
            <a:off x="304800" y="2811702"/>
            <a:ext cx="470263" cy="2438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600" b="1">
                <a:latin typeface="Arial" panose="020B0604020202020204" pitchFamily="34" charset="0"/>
                <a:cs typeface="Arial" panose="020B0604020202020204" pitchFamily="34" charset="0"/>
              </a:rPr>
              <a:t>110</a:t>
            </a:r>
          </a:p>
        </p:txBody>
      </p:sp>
      <p:sp>
        <p:nvSpPr>
          <p:cNvPr id="47" name="S_Sent_Out" descr="S_Sent_Out">
            <a:extLst>
              <a:ext uri="{FF2B5EF4-FFF2-40B4-BE49-F238E27FC236}">
                <a16:creationId xmlns:a16="http://schemas.microsoft.com/office/drawing/2014/main" id="{A4438193-C3B8-4C8D-B452-DCB0DEDF1C13}"/>
              </a:ext>
            </a:extLst>
          </p:cNvPr>
          <p:cNvSpPr txBox="1"/>
          <p:nvPr/>
        </p:nvSpPr>
        <p:spPr>
          <a:xfrm>
            <a:off x="304800" y="2397271"/>
            <a:ext cx="470263" cy="2438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600" b="1">
                <a:latin typeface="Arial" panose="020B0604020202020204" pitchFamily="34" charset="0"/>
                <a:cs typeface="Arial" panose="020B0604020202020204" pitchFamily="34" charset="0"/>
              </a:rPr>
              <a:t>462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C82F05-6CEC-498E-9DF2-853DA589EF53}"/>
              </a:ext>
            </a:extLst>
          </p:cNvPr>
          <p:cNvSpPr/>
          <p:nvPr/>
        </p:nvSpPr>
        <p:spPr>
          <a:xfrm>
            <a:off x="3491771" y="690997"/>
            <a:ext cx="2693357" cy="290748"/>
          </a:xfrm>
          <a:prstGeom prst="roundRect">
            <a:avLst>
              <a:gd name="adj" fmla="val 50000"/>
            </a:avLst>
          </a:prstGeom>
          <a:solidFill>
            <a:srgbClr val="2F528F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0" rtlCol="0" anchor="ctr"/>
          <a:lstStyle/>
          <a:p>
            <a:r>
              <a:rPr lang="en-GB" sz="1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Appointment experience</a:t>
            </a:r>
          </a:p>
        </p:txBody>
      </p:sp>
      <p:sp>
        <p:nvSpPr>
          <p:cNvPr id="26" name="More_Info_Label1">
            <a:extLst>
              <a:ext uri="{FF2B5EF4-FFF2-40B4-BE49-F238E27FC236}">
                <a16:creationId xmlns:a16="http://schemas.microsoft.com/office/drawing/2014/main" id="{3B4F319E-F075-4619-922A-62A046980C60}"/>
              </a:ext>
            </a:extLst>
          </p:cNvPr>
          <p:cNvSpPr txBox="1"/>
          <p:nvPr/>
        </p:nvSpPr>
        <p:spPr>
          <a:xfrm>
            <a:off x="3108326" y="6598359"/>
            <a:ext cx="5506756" cy="259642"/>
          </a:xfrm>
          <a:custGeom>
            <a:avLst/>
            <a:gdLst>
              <a:gd name="connsiteX0" fmla="*/ 0 w 5942465"/>
              <a:gd name="connsiteY0" fmla="*/ 289899 h 289899"/>
              <a:gd name="connsiteX1" fmla="*/ 0 w 5942465"/>
              <a:gd name="connsiteY1" fmla="*/ 221649 h 289899"/>
              <a:gd name="connsiteX2" fmla="*/ 221649 w 5942465"/>
              <a:gd name="connsiteY2" fmla="*/ 0 h 289899"/>
              <a:gd name="connsiteX3" fmla="*/ 5720816 w 5942465"/>
              <a:gd name="connsiteY3" fmla="*/ 0 h 289899"/>
              <a:gd name="connsiteX4" fmla="*/ 5942465 w 5942465"/>
              <a:gd name="connsiteY4" fmla="*/ 221649 h 289899"/>
              <a:gd name="connsiteX5" fmla="*/ 5942465 w 5942465"/>
              <a:gd name="connsiteY5" fmla="*/ 289899 h 289899"/>
              <a:gd name="connsiteX6" fmla="*/ 91440 w 5942465"/>
              <a:gd name="connsiteY6" fmla="*/ 381339 h 381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42465" h="289899">
                <a:moveTo>
                  <a:pt x="0" y="289899"/>
                </a:moveTo>
                <a:lnTo>
                  <a:pt x="0" y="221649"/>
                </a:lnTo>
                <a:cubicBezTo>
                  <a:pt x="0" y="99236"/>
                  <a:pt x="99236" y="0"/>
                  <a:pt x="221649" y="0"/>
                </a:cubicBezTo>
                <a:lnTo>
                  <a:pt x="5720816" y="0"/>
                </a:lnTo>
                <a:cubicBezTo>
                  <a:pt x="5843229" y="0"/>
                  <a:pt x="5942465" y="99236"/>
                  <a:pt x="5942465" y="221649"/>
                </a:cubicBezTo>
                <a:lnTo>
                  <a:pt x="5942465" y="289899"/>
                </a:lnTo>
              </a:path>
            </a:pathLst>
          </a:custGeom>
          <a:solidFill>
            <a:schemeClr val="bg1"/>
          </a:solidFill>
          <a:ln w="28575">
            <a:solidFill>
              <a:srgbClr val="005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72000" rtlCol="0" anchor="t" anchorCtr="0">
            <a:noAutofit/>
          </a:bodyPr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92075" lvl="0" algn="l"/>
            <a:r>
              <a:rPr lang="en-GB" sz="80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For more information about this practice, please go to:</a:t>
            </a:r>
            <a:endParaRPr lang="en-GB" sz="800">
              <a:effectLst/>
              <a:ea typeface="Calibri" panose="020F0502020204030204" pitchFamily="34" charset="0"/>
            </a:endParaRPr>
          </a:p>
        </p:txBody>
      </p:sp>
      <p:sp>
        <p:nvSpPr>
          <p:cNvPr id="27" name="More_Info_Label" descr="More_Info_Label">
            <a:extLst>
              <a:ext uri="{FF2B5EF4-FFF2-40B4-BE49-F238E27FC236}">
                <a16:creationId xmlns:a16="http://schemas.microsoft.com/office/drawing/2014/main" id="{78D92565-524D-4885-8BD9-7913CA4B0F1C}"/>
              </a:ext>
            </a:extLst>
          </p:cNvPr>
          <p:cNvSpPr txBox="1"/>
          <p:nvPr/>
        </p:nvSpPr>
        <p:spPr>
          <a:xfrm>
            <a:off x="5521784" y="6620458"/>
            <a:ext cx="3019625" cy="213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u="sng">
                <a:solidFill>
                  <a:srgbClr val="0563C1"/>
                </a:solidFill>
                <a:effectLst/>
                <a:ea typeface="Times New Roman" panose="02020603050405020304" pitchFamily="18" charset="0"/>
                <a:cs typeface="Segoe UI" panose="020B0502040204020203" pitchFamily="34" charset="0"/>
                <a:hlinkClick r:id="rId3"/>
              </a:rPr>
              <a:t>https://gp-patient.co.uk/PatientExperiences?practicecode=Y00486</a:t>
            </a:r>
          </a:p>
        </p:txBody>
      </p:sp>
      <p:graphicFrame>
        <p:nvGraphicFramePr>
          <p:cNvPr id="28" name="P_CHART1" descr="P_CHART1">
            <a:extLst>
              <a:ext uri="{FF2B5EF4-FFF2-40B4-BE49-F238E27FC236}">
                <a16:creationId xmlns:a16="http://schemas.microsoft.com/office/drawing/2014/main" id="{C0F0F380-878A-45CE-8BC8-7C73EDDDC48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7311641"/>
              </p:ext>
            </p:extLst>
          </p:nvPr>
        </p:nvGraphicFramePr>
        <p:xfrm>
          <a:off x="3279338" y="1595501"/>
          <a:ext cx="2804400" cy="1207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9" name="P_TABLE1" descr="P_TABLE1&#10;">
            <a:extLst>
              <a:ext uri="{FF2B5EF4-FFF2-40B4-BE49-F238E27FC236}">
                <a16:creationId xmlns:a16="http://schemas.microsoft.com/office/drawing/2014/main" id="{3E3A9529-16BA-446A-B739-543E083C21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3552637"/>
              </p:ext>
            </p:extLst>
          </p:nvPr>
        </p:nvGraphicFramePr>
        <p:xfrm>
          <a:off x="3279337" y="2716966"/>
          <a:ext cx="2792920" cy="70865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98230">
                  <a:extLst>
                    <a:ext uri="{9D8B030D-6E8A-4147-A177-3AD203B41FA5}">
                      <a16:colId xmlns:a16="http://schemas.microsoft.com/office/drawing/2014/main" val="1618397441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249007182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687068879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338832047"/>
                    </a:ext>
                  </a:extLst>
                </a:gridCol>
              </a:tblGrid>
              <a:tr h="281939">
                <a:tc gridSpan="2"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Very Good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Good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0488527"/>
                  </a:ext>
                </a:extLst>
              </a:tr>
              <a:tr h="184977">
                <a:tc>
                  <a:txBody>
                    <a:bodyPr/>
                    <a:lstStyle/>
                    <a:p>
                      <a:r>
                        <a:rPr lang="en-GB" sz="800" b="1"/>
                        <a:t>National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83%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48%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36%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14989173"/>
                  </a:ext>
                </a:extLst>
              </a:tr>
              <a:tr h="179416">
                <a:tc>
                  <a:txBody>
                    <a:bodyPr/>
                    <a:lstStyle/>
                    <a:p>
                      <a:r>
                        <a:rPr lang="en-GB" sz="800" b="1"/>
                        <a:t>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83%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46%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593336"/>
                  </a:ext>
                </a:extLst>
              </a:tr>
            </a:tbl>
          </a:graphicData>
        </a:graphic>
      </p:graphicFrame>
      <p:sp>
        <p:nvSpPr>
          <p:cNvPr id="30" name="P_T1" descr="P_T1&#10;">
            <a:extLst>
              <a:ext uri="{FF2B5EF4-FFF2-40B4-BE49-F238E27FC236}">
                <a16:creationId xmlns:a16="http://schemas.microsoft.com/office/drawing/2014/main" id="{F6FCF8FA-A570-49D5-B174-2D52695ECD24}"/>
              </a:ext>
            </a:extLst>
          </p:cNvPr>
          <p:cNvSpPr txBox="1"/>
          <p:nvPr/>
        </p:nvSpPr>
        <p:spPr>
          <a:xfrm>
            <a:off x="4430472" y="1940982"/>
            <a:ext cx="646357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/>
              <a:t>67%</a:t>
            </a:r>
          </a:p>
        </p:txBody>
      </p:sp>
      <p:graphicFrame>
        <p:nvGraphicFramePr>
          <p:cNvPr id="31" name="P_CHART2" descr="P_CHART2">
            <a:extLst>
              <a:ext uri="{FF2B5EF4-FFF2-40B4-BE49-F238E27FC236}">
                <a16:creationId xmlns:a16="http://schemas.microsoft.com/office/drawing/2014/main" id="{826A5682-4E42-486C-B7A6-683D3AC522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55908762"/>
              </p:ext>
            </p:extLst>
          </p:nvPr>
        </p:nvGraphicFramePr>
        <p:xfrm>
          <a:off x="6224463" y="1582413"/>
          <a:ext cx="2804400" cy="1207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2" name="P_TABLE2" descr="P_TABLE2&#10;">
            <a:extLst>
              <a:ext uri="{FF2B5EF4-FFF2-40B4-BE49-F238E27FC236}">
                <a16:creationId xmlns:a16="http://schemas.microsoft.com/office/drawing/2014/main" id="{0C62F8FC-0086-4695-BFD0-5AF3E52847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9937138"/>
              </p:ext>
            </p:extLst>
          </p:nvPr>
        </p:nvGraphicFramePr>
        <p:xfrm>
          <a:off x="6224462" y="2712267"/>
          <a:ext cx="2792920" cy="70865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98230">
                  <a:extLst>
                    <a:ext uri="{9D8B030D-6E8A-4147-A177-3AD203B41FA5}">
                      <a16:colId xmlns:a16="http://schemas.microsoft.com/office/drawing/2014/main" val="1618397441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249007182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687068879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338832047"/>
                    </a:ext>
                  </a:extLst>
                </a:gridCol>
              </a:tblGrid>
              <a:tr h="281939">
                <a:tc gridSpan="2"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Very Good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Good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0488527"/>
                  </a:ext>
                </a:extLst>
              </a:tr>
              <a:tr h="184977">
                <a:tc>
                  <a:txBody>
                    <a:bodyPr/>
                    <a:lstStyle/>
                    <a:p>
                      <a:r>
                        <a:rPr lang="en-GB" sz="800" b="1"/>
                        <a:t>National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85%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49%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36%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14989173"/>
                  </a:ext>
                </a:extLst>
              </a:tr>
              <a:tr h="179416">
                <a:tc>
                  <a:txBody>
                    <a:bodyPr/>
                    <a:lstStyle/>
                    <a:p>
                      <a:r>
                        <a:rPr lang="en-GB" sz="800" b="1"/>
                        <a:t>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84%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47%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593336"/>
                  </a:ext>
                </a:extLst>
              </a:tr>
            </a:tbl>
          </a:graphicData>
        </a:graphic>
      </p:graphicFrame>
      <p:sp>
        <p:nvSpPr>
          <p:cNvPr id="33" name="P_T2" descr="P_T2&#10;">
            <a:extLst>
              <a:ext uri="{FF2B5EF4-FFF2-40B4-BE49-F238E27FC236}">
                <a16:creationId xmlns:a16="http://schemas.microsoft.com/office/drawing/2014/main" id="{3DD73B88-8754-4BD2-8C72-D6AF4B380909}"/>
              </a:ext>
            </a:extLst>
          </p:cNvPr>
          <p:cNvSpPr txBox="1"/>
          <p:nvPr/>
        </p:nvSpPr>
        <p:spPr>
          <a:xfrm>
            <a:off x="7394094" y="1939196"/>
            <a:ext cx="646357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/>
              <a:t>71%</a:t>
            </a:r>
          </a:p>
        </p:txBody>
      </p:sp>
      <p:graphicFrame>
        <p:nvGraphicFramePr>
          <p:cNvPr id="34" name="P_CHART3" descr="P_CHART3">
            <a:extLst>
              <a:ext uri="{FF2B5EF4-FFF2-40B4-BE49-F238E27FC236}">
                <a16:creationId xmlns:a16="http://schemas.microsoft.com/office/drawing/2014/main" id="{CAC4FD25-C81A-4990-93B9-22D531A862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3980228"/>
              </p:ext>
            </p:extLst>
          </p:nvPr>
        </p:nvGraphicFramePr>
        <p:xfrm>
          <a:off x="9225286" y="1559925"/>
          <a:ext cx="2804400" cy="1207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35" name="P_TABLE3" descr="P_TABLE3&#10;">
            <a:extLst>
              <a:ext uri="{FF2B5EF4-FFF2-40B4-BE49-F238E27FC236}">
                <a16:creationId xmlns:a16="http://schemas.microsoft.com/office/drawing/2014/main" id="{ABE92BD4-9358-4AB1-A277-B64FE8EDA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235764"/>
              </p:ext>
            </p:extLst>
          </p:nvPr>
        </p:nvGraphicFramePr>
        <p:xfrm>
          <a:off x="9225285" y="2643492"/>
          <a:ext cx="2792920" cy="8472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98230">
                  <a:extLst>
                    <a:ext uri="{9D8B030D-6E8A-4147-A177-3AD203B41FA5}">
                      <a16:colId xmlns:a16="http://schemas.microsoft.com/office/drawing/2014/main" val="1618397441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249007182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687068879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338832047"/>
                    </a:ext>
                  </a:extLst>
                </a:gridCol>
              </a:tblGrid>
              <a:tr h="337067">
                <a:tc gridSpan="2"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Very Good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Good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0488527"/>
                  </a:ext>
                </a:extLst>
              </a:tr>
              <a:tr h="255079">
                <a:tc>
                  <a:txBody>
                    <a:bodyPr/>
                    <a:lstStyle/>
                    <a:p>
                      <a:r>
                        <a:rPr lang="en-GB" sz="800" b="1"/>
                        <a:t>National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83%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49%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34%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14989173"/>
                  </a:ext>
                </a:extLst>
              </a:tr>
              <a:tr h="255079">
                <a:tc>
                  <a:txBody>
                    <a:bodyPr/>
                    <a:lstStyle/>
                    <a:p>
                      <a:r>
                        <a:rPr lang="en-GB" sz="800" b="1"/>
                        <a:t>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83%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48%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593336"/>
                  </a:ext>
                </a:extLst>
              </a:tr>
            </a:tbl>
          </a:graphicData>
        </a:graphic>
      </p:graphicFrame>
      <p:sp>
        <p:nvSpPr>
          <p:cNvPr id="36" name="P_T3" descr="P_T3&#10;">
            <a:extLst>
              <a:ext uri="{FF2B5EF4-FFF2-40B4-BE49-F238E27FC236}">
                <a16:creationId xmlns:a16="http://schemas.microsoft.com/office/drawing/2014/main" id="{B791CF84-E7DC-4F48-9147-B3BFD59DC343}"/>
              </a:ext>
            </a:extLst>
          </p:cNvPr>
          <p:cNvSpPr txBox="1"/>
          <p:nvPr/>
        </p:nvSpPr>
        <p:spPr>
          <a:xfrm>
            <a:off x="10380109" y="1939919"/>
            <a:ext cx="646357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/>
              <a:t>67%</a:t>
            </a:r>
          </a:p>
        </p:txBody>
      </p:sp>
      <p:graphicFrame>
        <p:nvGraphicFramePr>
          <p:cNvPr id="37" name="P_CHART4" descr="P_CHART4">
            <a:extLst>
              <a:ext uri="{FF2B5EF4-FFF2-40B4-BE49-F238E27FC236}">
                <a16:creationId xmlns:a16="http://schemas.microsoft.com/office/drawing/2014/main" id="{3E82BD7B-9D87-4446-BD06-994C09FCD5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65906762"/>
              </p:ext>
            </p:extLst>
          </p:nvPr>
        </p:nvGraphicFramePr>
        <p:xfrm>
          <a:off x="3275649" y="4167891"/>
          <a:ext cx="2804400" cy="1207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38" name="P_TABLE4" descr="P_TABLE4&#10;">
            <a:extLst>
              <a:ext uri="{FF2B5EF4-FFF2-40B4-BE49-F238E27FC236}">
                <a16:creationId xmlns:a16="http://schemas.microsoft.com/office/drawing/2014/main" id="{DA552899-1EC1-4C54-9AD3-C8CEAC0B3B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303862"/>
              </p:ext>
            </p:extLst>
          </p:nvPr>
        </p:nvGraphicFramePr>
        <p:xfrm>
          <a:off x="3275648" y="5180299"/>
          <a:ext cx="2792920" cy="76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98230">
                  <a:extLst>
                    <a:ext uri="{9D8B030D-6E8A-4147-A177-3AD203B41FA5}">
                      <a16:colId xmlns:a16="http://schemas.microsoft.com/office/drawing/2014/main" val="1618397441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249007182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687068879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338832047"/>
                    </a:ext>
                  </a:extLst>
                </a:gridCol>
              </a:tblGrid>
              <a:tr h="281939">
                <a:tc gridSpan="2"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Definitely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To some extent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0488527"/>
                  </a:ext>
                </a:extLst>
              </a:tr>
              <a:tr h="184977">
                <a:tc>
                  <a:txBody>
                    <a:bodyPr/>
                    <a:lstStyle/>
                    <a:p>
                      <a:r>
                        <a:rPr lang="en-GB" sz="800" b="1"/>
                        <a:t>National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90%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56%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34%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14989173"/>
                  </a:ext>
                </a:extLst>
              </a:tr>
              <a:tr h="179416">
                <a:tc>
                  <a:txBody>
                    <a:bodyPr/>
                    <a:lstStyle/>
                    <a:p>
                      <a:r>
                        <a:rPr lang="en-GB" sz="800" b="1"/>
                        <a:t>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89%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55%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593336"/>
                  </a:ext>
                </a:extLst>
              </a:tr>
            </a:tbl>
          </a:graphicData>
        </a:graphic>
      </p:graphicFrame>
      <p:sp>
        <p:nvSpPr>
          <p:cNvPr id="39" name="P_T4" descr="P_T4&#10;">
            <a:extLst>
              <a:ext uri="{FF2B5EF4-FFF2-40B4-BE49-F238E27FC236}">
                <a16:creationId xmlns:a16="http://schemas.microsoft.com/office/drawing/2014/main" id="{9AC8BB08-1DF0-4AF4-9FD7-B2BD0FAB99CC}"/>
              </a:ext>
            </a:extLst>
          </p:cNvPr>
          <p:cNvSpPr txBox="1"/>
          <p:nvPr/>
        </p:nvSpPr>
        <p:spPr>
          <a:xfrm>
            <a:off x="4430473" y="4513235"/>
            <a:ext cx="646357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/>
              <a:t>74%</a:t>
            </a:r>
          </a:p>
        </p:txBody>
      </p:sp>
      <p:graphicFrame>
        <p:nvGraphicFramePr>
          <p:cNvPr id="40" name="P_CHART5" descr="P_CHART5">
            <a:extLst>
              <a:ext uri="{FF2B5EF4-FFF2-40B4-BE49-F238E27FC236}">
                <a16:creationId xmlns:a16="http://schemas.microsoft.com/office/drawing/2014/main" id="{A82EC8EE-189F-4CC3-8EFC-3EEBC67C9E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6544781"/>
              </p:ext>
            </p:extLst>
          </p:nvPr>
        </p:nvGraphicFramePr>
        <p:xfrm>
          <a:off x="6250467" y="4134335"/>
          <a:ext cx="2804400" cy="1207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41" name="P_TABLE5" descr="P_TABLE5&#10;">
            <a:extLst>
              <a:ext uri="{FF2B5EF4-FFF2-40B4-BE49-F238E27FC236}">
                <a16:creationId xmlns:a16="http://schemas.microsoft.com/office/drawing/2014/main" id="{635A2275-B578-48B3-B9F6-7599B0E5C1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5808001"/>
              </p:ext>
            </p:extLst>
          </p:nvPr>
        </p:nvGraphicFramePr>
        <p:xfrm>
          <a:off x="6250466" y="5180299"/>
          <a:ext cx="2792920" cy="76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98230">
                  <a:extLst>
                    <a:ext uri="{9D8B030D-6E8A-4147-A177-3AD203B41FA5}">
                      <a16:colId xmlns:a16="http://schemas.microsoft.com/office/drawing/2014/main" val="1618397441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249007182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687068879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338832047"/>
                    </a:ext>
                  </a:extLst>
                </a:gridCol>
              </a:tblGrid>
              <a:tr h="281939">
                <a:tc gridSpan="2"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Definitely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To some extent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0488527"/>
                  </a:ext>
                </a:extLst>
              </a:tr>
              <a:tr h="184977">
                <a:tc>
                  <a:txBody>
                    <a:bodyPr/>
                    <a:lstStyle/>
                    <a:p>
                      <a:r>
                        <a:rPr lang="en-GB" sz="800" b="1"/>
                        <a:t>National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93%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64%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29%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14989173"/>
                  </a:ext>
                </a:extLst>
              </a:tr>
              <a:tr h="179416">
                <a:tc>
                  <a:txBody>
                    <a:bodyPr/>
                    <a:lstStyle/>
                    <a:p>
                      <a:r>
                        <a:rPr lang="en-GB" sz="800" b="1"/>
                        <a:t>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93%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63%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29%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593336"/>
                  </a:ext>
                </a:extLst>
              </a:tr>
            </a:tbl>
          </a:graphicData>
        </a:graphic>
      </p:graphicFrame>
      <p:sp>
        <p:nvSpPr>
          <p:cNvPr id="42" name="P_T5" descr="P_T5&#10;">
            <a:extLst>
              <a:ext uri="{FF2B5EF4-FFF2-40B4-BE49-F238E27FC236}">
                <a16:creationId xmlns:a16="http://schemas.microsoft.com/office/drawing/2014/main" id="{4AAAB599-675A-4770-A334-F88A3123A13C}"/>
              </a:ext>
            </a:extLst>
          </p:cNvPr>
          <p:cNvSpPr txBox="1"/>
          <p:nvPr/>
        </p:nvSpPr>
        <p:spPr>
          <a:xfrm>
            <a:off x="7405291" y="4513235"/>
            <a:ext cx="646357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/>
              <a:t>72%</a:t>
            </a:r>
          </a:p>
        </p:txBody>
      </p:sp>
      <p:graphicFrame>
        <p:nvGraphicFramePr>
          <p:cNvPr id="43" name="P_CHART6" descr="P_CHART6">
            <a:extLst>
              <a:ext uri="{FF2B5EF4-FFF2-40B4-BE49-F238E27FC236}">
                <a16:creationId xmlns:a16="http://schemas.microsoft.com/office/drawing/2014/main" id="{E3D1DDA2-7277-4208-8A21-A8BA69F1AA0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14192436"/>
              </p:ext>
            </p:extLst>
          </p:nvPr>
        </p:nvGraphicFramePr>
        <p:xfrm>
          <a:off x="9225285" y="4125946"/>
          <a:ext cx="2804400" cy="1207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45" name="P_TABLE6" descr="P_TABLE6&#10;">
            <a:extLst>
              <a:ext uri="{FF2B5EF4-FFF2-40B4-BE49-F238E27FC236}">
                <a16:creationId xmlns:a16="http://schemas.microsoft.com/office/drawing/2014/main" id="{8792D7DC-D27B-49A3-95D2-683291D6FD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1171140"/>
              </p:ext>
            </p:extLst>
          </p:nvPr>
        </p:nvGraphicFramePr>
        <p:xfrm>
          <a:off x="9225284" y="5180299"/>
          <a:ext cx="2792920" cy="76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98230">
                  <a:extLst>
                    <a:ext uri="{9D8B030D-6E8A-4147-A177-3AD203B41FA5}">
                      <a16:colId xmlns:a16="http://schemas.microsoft.com/office/drawing/2014/main" val="1618397441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249007182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687068879"/>
                    </a:ext>
                  </a:extLst>
                </a:gridCol>
                <a:gridCol w="698230">
                  <a:extLst>
                    <a:ext uri="{9D8B030D-6E8A-4147-A177-3AD203B41FA5}">
                      <a16:colId xmlns:a16="http://schemas.microsoft.com/office/drawing/2014/main" val="1338832047"/>
                    </a:ext>
                  </a:extLst>
                </a:gridCol>
              </a:tblGrid>
              <a:tr h="281939">
                <a:tc gridSpan="2"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Definitely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To some extent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0488527"/>
                  </a:ext>
                </a:extLst>
              </a:tr>
              <a:tr h="184977">
                <a:tc>
                  <a:txBody>
                    <a:bodyPr/>
                    <a:lstStyle/>
                    <a:p>
                      <a:r>
                        <a:rPr lang="en-GB" sz="800" b="1"/>
                        <a:t>National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91%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57%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34%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14989173"/>
                  </a:ext>
                </a:extLst>
              </a:tr>
              <a:tr h="179416">
                <a:tc>
                  <a:txBody>
                    <a:bodyPr/>
                    <a:lstStyle/>
                    <a:p>
                      <a:r>
                        <a:rPr lang="en-GB" sz="800" b="1"/>
                        <a:t>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91%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56%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593336"/>
                  </a:ext>
                </a:extLst>
              </a:tr>
            </a:tbl>
          </a:graphicData>
        </a:graphic>
      </p:graphicFrame>
      <p:sp>
        <p:nvSpPr>
          <p:cNvPr id="49" name="P_T6" descr="P_T6&#10;">
            <a:extLst>
              <a:ext uri="{FF2B5EF4-FFF2-40B4-BE49-F238E27FC236}">
                <a16:creationId xmlns:a16="http://schemas.microsoft.com/office/drawing/2014/main" id="{5479DF8F-0560-4C70-9EA2-353442947E89}"/>
              </a:ext>
            </a:extLst>
          </p:cNvPr>
          <p:cNvSpPr txBox="1"/>
          <p:nvPr/>
        </p:nvSpPr>
        <p:spPr>
          <a:xfrm>
            <a:off x="10380109" y="4513235"/>
            <a:ext cx="646357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/>
              <a:t>78%</a:t>
            </a:r>
          </a:p>
        </p:txBody>
      </p:sp>
      <p:graphicFrame>
        <p:nvGraphicFramePr>
          <p:cNvPr id="50" name="P_CHART7" descr="P_CHART7">
            <a:extLst>
              <a:ext uri="{FF2B5EF4-FFF2-40B4-BE49-F238E27FC236}">
                <a16:creationId xmlns:a16="http://schemas.microsoft.com/office/drawing/2014/main" id="{A1DF4613-376C-437A-A68E-EA83226FC8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70851091"/>
              </p:ext>
            </p:extLst>
          </p:nvPr>
        </p:nvGraphicFramePr>
        <p:xfrm>
          <a:off x="24301" y="4343212"/>
          <a:ext cx="2568458" cy="12078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51" name="P_TABLE7" descr="P_TABLE7">
            <a:extLst>
              <a:ext uri="{FF2B5EF4-FFF2-40B4-BE49-F238E27FC236}">
                <a16:creationId xmlns:a16="http://schemas.microsoft.com/office/drawing/2014/main" id="{A12F55AA-5E6B-48D0-B4C1-F90DEDD5C8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867572"/>
              </p:ext>
            </p:extLst>
          </p:nvPr>
        </p:nvGraphicFramePr>
        <p:xfrm>
          <a:off x="24301" y="5440557"/>
          <a:ext cx="2502896" cy="79543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25724">
                  <a:extLst>
                    <a:ext uri="{9D8B030D-6E8A-4147-A177-3AD203B41FA5}">
                      <a16:colId xmlns:a16="http://schemas.microsoft.com/office/drawing/2014/main" val="1618397441"/>
                    </a:ext>
                  </a:extLst>
                </a:gridCol>
                <a:gridCol w="625724">
                  <a:extLst>
                    <a:ext uri="{9D8B030D-6E8A-4147-A177-3AD203B41FA5}">
                      <a16:colId xmlns:a16="http://schemas.microsoft.com/office/drawing/2014/main" val="1249007182"/>
                    </a:ext>
                  </a:extLst>
                </a:gridCol>
                <a:gridCol w="625724">
                  <a:extLst>
                    <a:ext uri="{9D8B030D-6E8A-4147-A177-3AD203B41FA5}">
                      <a16:colId xmlns:a16="http://schemas.microsoft.com/office/drawing/2014/main" val="1687068879"/>
                    </a:ext>
                  </a:extLst>
                </a:gridCol>
                <a:gridCol w="625724">
                  <a:extLst>
                    <a:ext uri="{9D8B030D-6E8A-4147-A177-3AD203B41FA5}">
                      <a16:colId xmlns:a16="http://schemas.microsoft.com/office/drawing/2014/main" val="1338832047"/>
                    </a:ext>
                  </a:extLst>
                </a:gridCol>
              </a:tblGrid>
              <a:tr h="349990">
                <a:tc gridSpan="2"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Very Good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Fairly Good</a:t>
                      </a:r>
                    </a:p>
                  </a:txBody>
                  <a:tcPr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0488527"/>
                  </a:ext>
                </a:extLst>
              </a:tr>
              <a:tr h="222721">
                <a:tc>
                  <a:txBody>
                    <a:bodyPr/>
                    <a:lstStyle/>
                    <a:p>
                      <a:r>
                        <a:rPr lang="en-GB" sz="800" b="1"/>
                        <a:t>National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72%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38%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35%</a:t>
                      </a:r>
                    </a:p>
                  </a:txBody>
                  <a:tcP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14989173"/>
                  </a:ext>
                </a:extLst>
              </a:tr>
              <a:tr h="222721">
                <a:tc>
                  <a:txBody>
                    <a:bodyPr/>
                    <a:lstStyle/>
                    <a:p>
                      <a:r>
                        <a:rPr lang="en-GB" sz="800" b="1"/>
                        <a:t>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/>
                        <a:t>72%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36%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36%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593336"/>
                  </a:ext>
                </a:extLst>
              </a:tr>
            </a:tbl>
          </a:graphicData>
        </a:graphic>
      </p:graphicFrame>
      <p:sp>
        <p:nvSpPr>
          <p:cNvPr id="52" name="P_T7" descr="P_T7&#10;">
            <a:extLst>
              <a:ext uri="{FF2B5EF4-FFF2-40B4-BE49-F238E27FC236}">
                <a16:creationId xmlns:a16="http://schemas.microsoft.com/office/drawing/2014/main" id="{6E46A8B9-D32D-49DC-A7E5-A1730CAE82F2}"/>
              </a:ext>
            </a:extLst>
          </p:cNvPr>
          <p:cNvSpPr txBox="1"/>
          <p:nvPr/>
        </p:nvSpPr>
        <p:spPr>
          <a:xfrm>
            <a:off x="1030761" y="4688683"/>
            <a:ext cx="604219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45%</a:t>
            </a:r>
          </a:p>
        </p:txBody>
      </p:sp>
    </p:spTree>
    <p:extLst>
      <p:ext uri="{BB962C8B-B14F-4D97-AF65-F5344CB8AC3E}">
        <p14:creationId xmlns:p14="http://schemas.microsoft.com/office/powerpoint/2010/main" val="21675367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3.9600.0"/>
  <p:tag name="AS_RELEASE_DATE" val="2022.03.14"/>
  <p:tag name="AS_TITLE" val="Aspose.Slides for .NET 4.0 Client Profile"/>
  <p:tag name="AS_VERSION" val="22.3"/>
</p:tagLst>
</file>

<file path=ppt/theme/theme1.xml><?xml version="1.0" encoding="utf-8"?>
<a:theme xmlns:a="http://schemas.openxmlformats.org/drawingml/2006/main" name="Office Theme">
  <a:themeElements>
    <a:clrScheme name="GPPS infographic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2060"/>
      </a:hlink>
      <a:folHlink>
        <a:srgbClr val="375623"/>
      </a:folHlink>
    </a:clrScheme>
    <a:fontScheme name="Office">
      <a:majorFont>
        <a:latin typeface="Calibri Light" panose="020F0302020204030204"/>
        <a:ea typeface="Calibri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Calibri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Calibri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Calibri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Calibri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Calibri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AB909D2035A345A9E4149139BE13AC" ma:contentTypeVersion="15" ma:contentTypeDescription="Create a new document." ma:contentTypeScope="" ma:versionID="a06392c10192b7c1327a359d6b63486a">
  <xsd:schema xmlns:xsd="http://www.w3.org/2001/XMLSchema" xmlns:xs="http://www.w3.org/2001/XMLSchema" xmlns:p="http://schemas.microsoft.com/office/2006/metadata/properties" xmlns:ns1="http://schemas.microsoft.com/sharepoint/v3" xmlns:ns2="8fb53b4f-1204-4cd9-8a55-a9d7af4fbf3e" xmlns:ns3="9d2b163f-2795-4980-a00f-d619f53f7de8" targetNamespace="http://schemas.microsoft.com/office/2006/metadata/properties" ma:root="true" ma:fieldsID="4e3c43577b89bc7dd3e9ce6fd5940221" ns1:_="" ns2:_="" ns3:_="">
    <xsd:import namespace="http://schemas.microsoft.com/sharepoint/v3"/>
    <xsd:import namespace="8fb53b4f-1204-4cd9-8a55-a9d7af4fbf3e"/>
    <xsd:import namespace="9d2b163f-2795-4980-a00f-d619f53f7de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CR" minOccurs="0"/>
                <xsd:element ref="ns1:_ip_UnifiedCompliancePolicyProperties" minOccurs="0"/>
                <xsd:element ref="ns1:_ip_UnifiedCompliancePolicyUIAction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9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0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53b4f-1204-4cd9-8a55-a9d7af4fbf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LengthInSeconds" ma:index="22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2b163f-2795-4980-a00f-d619f53f7de8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B94DFD0-69E0-4EE1-9ED8-8A99BA239BE7}">
  <ds:schemaRefs>
    <ds:schemaRef ds:uri="http://schemas.microsoft.com/sharepoint/v3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9d2b163f-2795-4980-a00f-d619f53f7de8"/>
    <ds:schemaRef ds:uri="8fb53b4f-1204-4cd9-8a55-a9d7af4fbf3e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E7748EA-B498-459E-B48E-4934232009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7032D61-70CB-416B-8659-743F816F00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fb53b4f-1204-4cd9-8a55-a9d7af4fbf3e"/>
    <ds:schemaRef ds:uri="9d2b163f-2795-4980-a00f-d619f53f7de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5113</TotalTime>
  <Words>525</Words>
  <Application>Microsoft Office PowerPoint</Application>
  <PresentationFormat>Widescreen</PresentationFormat>
  <Paragraphs>194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HelveticaNeueLT Std Lt Cn</vt:lpstr>
      <vt:lpstr>Segoe UI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Garry Levett</dc:creator>
  <cp:lastModifiedBy>Windows User</cp:lastModifiedBy>
  <cp:revision>205</cp:revision>
  <dcterms:created xsi:type="dcterms:W3CDTF">2022-02-15T10:00:54Z</dcterms:created>
  <dcterms:modified xsi:type="dcterms:W3CDTF">2023-06-08T12:35:55Z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0x0101005FAB909D2035A345A9E4149139BE13AC</vt:lpwstr>
  </property>
</Properties>
</file>